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6" r:id="rId3"/>
    <p:sldId id="279" r:id="rId4"/>
    <p:sldId id="259" r:id="rId5"/>
    <p:sldId id="285" r:id="rId6"/>
    <p:sldId id="258" r:id="rId7"/>
    <p:sldId id="288" r:id="rId8"/>
    <p:sldId id="289" r:id="rId9"/>
    <p:sldId id="284" r:id="rId10"/>
    <p:sldId id="272" r:id="rId11"/>
    <p:sldId id="274" r:id="rId12"/>
    <p:sldId id="268" r:id="rId13"/>
    <p:sldId id="269" r:id="rId14"/>
    <p:sldId id="276" r:id="rId15"/>
    <p:sldId id="287" r:id="rId16"/>
    <p:sldId id="264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5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7FABB-6F4F-4E04-917E-E4010B0FCC9F}" type="datetimeFigureOut">
              <a:rPr lang="it-IT" smtClean="0"/>
              <a:pPr/>
              <a:t>30/09/2010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CC60-ED48-41B0-8EEE-AC9C4333BBD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E6406006-4B87-468A-B78F-1AECBCF5CD63}" type="slidenum">
              <a:rPr lang="en-GB" smtClean="0">
                <a:latin typeface="Arial" charset="0"/>
                <a:ea typeface="ＭＳ Ｐゴシック" charset="-128"/>
              </a:rPr>
              <a:pPr defTabSz="912813"/>
              <a:t>3</a:t>
            </a:fld>
            <a:endParaRPr lang="en-GB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05CE-DCE7-4FC2-8B92-46FE49E4F9C3}" type="datetime1">
              <a:rPr lang="it-IT" smtClean="0"/>
              <a:pPr/>
              <a:t>30/09/2010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6644-BD74-4111-A6BB-0CBCC9D98D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53480-09C9-46B6-BAAF-A9270302DF3C}" type="datetime1">
              <a:rPr lang="it-IT" smtClean="0"/>
              <a:pPr/>
              <a:t>30/09/2010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6644-BD74-4111-A6BB-0CBCC9D98D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146-661B-478F-8886-E6782C222F22}" type="datetime1">
              <a:rPr lang="it-IT" smtClean="0"/>
              <a:pPr/>
              <a:t>30/09/2010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6644-BD74-4111-A6BB-0CBCC9D98D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8F9F-A974-4AD1-89DE-DC74648065C0}" type="datetime1">
              <a:rPr lang="it-IT" smtClean="0"/>
              <a:pPr/>
              <a:t>30/09/2010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6644-BD74-4111-A6BB-0CBCC9D98D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7A93-429E-4F5D-87EE-990D4E2DCBEF}" type="datetime1">
              <a:rPr lang="it-IT" smtClean="0"/>
              <a:pPr/>
              <a:t>30/09/2010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6644-BD74-4111-A6BB-0CBCC9D98D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78AC-405A-48A4-A490-ED1889D8328E}" type="datetime1">
              <a:rPr lang="it-IT" smtClean="0"/>
              <a:pPr/>
              <a:t>30/09/2010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6644-BD74-4111-A6BB-0CBCC9D98D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8B1BD-53DC-4D33-97B0-A66E78E138B9}" type="datetime1">
              <a:rPr lang="it-IT" smtClean="0"/>
              <a:pPr/>
              <a:t>30/09/2010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6644-BD74-4111-A6BB-0CBCC9D98D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2FDB-D210-4B56-8469-53A89FB5EE87}" type="datetime1">
              <a:rPr lang="it-IT" smtClean="0"/>
              <a:pPr/>
              <a:t>30/09/2010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6644-BD74-4111-A6BB-0CBCC9D98D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FC6F0-74FE-4A48-B2AE-92A1B03BE517}" type="datetime1">
              <a:rPr lang="it-IT" smtClean="0"/>
              <a:pPr/>
              <a:t>30/09/2010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6644-BD74-4111-A6BB-0CBCC9D98D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1637-93A8-4A20-9A57-5171C622BBD0}" type="datetime1">
              <a:rPr lang="it-IT" smtClean="0"/>
              <a:pPr/>
              <a:t>30/09/2010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6644-BD74-4111-A6BB-0CBCC9D98D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6485-8D32-45C0-81F7-F5BAFC485969}" type="datetime1">
              <a:rPr lang="it-IT" smtClean="0"/>
              <a:pPr/>
              <a:t>30/09/2010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6644-BD74-4111-A6BB-0CBCC9D98D3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60F8E-4B91-439B-A133-358DB48EE415}" type="datetime1">
              <a:rPr lang="it-IT" smtClean="0"/>
              <a:pPr/>
              <a:t>30/09/2010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roma 2010 sept-oct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26644-BD74-4111-A6BB-0CBCC9D98D3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dirty="0" smtClean="0"/>
              <a:t>Training and </a:t>
            </a:r>
            <a:r>
              <a:rPr lang="it-IT" sz="3600" dirty="0" err="1" smtClean="0"/>
              <a:t>Mobility</a:t>
            </a:r>
            <a:r>
              <a:rPr lang="it-IT" sz="3600" dirty="0" smtClean="0"/>
              <a:t> </a:t>
            </a:r>
            <a:r>
              <a:rPr lang="it-IT" sz="3600" dirty="0" err="1" smtClean="0"/>
              <a:t>of</a:t>
            </a:r>
            <a:r>
              <a:rPr lang="it-IT" sz="3600" dirty="0" smtClean="0"/>
              <a:t> </a:t>
            </a:r>
            <a:r>
              <a:rPr lang="it-IT" sz="3600" dirty="0" err="1" smtClean="0"/>
              <a:t>Managers</a:t>
            </a:r>
            <a:r>
              <a:rPr lang="it-IT" sz="3600" dirty="0" smtClean="0"/>
              <a:t> and </a:t>
            </a:r>
            <a:r>
              <a:rPr lang="it-IT" sz="3600" dirty="0" err="1" smtClean="0"/>
              <a:t>Technical</a:t>
            </a:r>
            <a:r>
              <a:rPr lang="it-IT" sz="3600" dirty="0" smtClean="0"/>
              <a:t> staff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248168"/>
            <a:ext cx="6400800" cy="17526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Carlo </a:t>
            </a:r>
            <a:r>
              <a:rPr lang="it-IT" sz="2800" dirty="0" err="1" smtClean="0"/>
              <a:t>Rizzuto</a:t>
            </a:r>
            <a:endParaRPr lang="it-IT" sz="2800" dirty="0" smtClean="0"/>
          </a:p>
          <a:p>
            <a:r>
              <a:rPr lang="it-IT" sz="2800" dirty="0" err="1" smtClean="0"/>
              <a:t>Chair</a:t>
            </a:r>
            <a:r>
              <a:rPr lang="it-IT" sz="2800" dirty="0" smtClean="0"/>
              <a:t> Sincrotrone Trieste</a:t>
            </a:r>
            <a:endParaRPr lang="it-IT" sz="28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 idx="4294967295"/>
          </p:nvPr>
        </p:nvSpPr>
        <p:spPr>
          <a:xfrm>
            <a:off x="457200" y="144016"/>
            <a:ext cx="8229600" cy="9087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sz="3600" b="1" dirty="0" smtClean="0"/>
              <a:t>Management </a:t>
            </a:r>
            <a:r>
              <a:rPr lang="it-IT" sz="3600" b="1" dirty="0" err="1" smtClean="0"/>
              <a:t>aspects</a:t>
            </a:r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/>
              <a:t>at State, </a:t>
            </a:r>
            <a:r>
              <a:rPr lang="it-IT" sz="3600" b="1" dirty="0" err="1" smtClean="0"/>
              <a:t>Institutional</a:t>
            </a:r>
            <a:r>
              <a:rPr lang="it-IT" sz="3600" b="1" dirty="0" smtClean="0"/>
              <a:t> and RI </a:t>
            </a:r>
            <a:r>
              <a:rPr lang="it-IT" sz="3600" b="1" dirty="0" err="1" smtClean="0"/>
              <a:t>level</a:t>
            </a:r>
            <a:r>
              <a:rPr lang="it-IT" sz="3600" b="1" dirty="0" smtClean="0"/>
              <a:t> </a:t>
            </a:r>
          </a:p>
        </p:txBody>
      </p:sp>
      <p:sp>
        <p:nvSpPr>
          <p:cNvPr id="11267" name="Segnaposto contenuto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504056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it-IT" sz="2400" b="1" dirty="0" err="1" smtClean="0"/>
              <a:t>Develop</a:t>
            </a:r>
            <a:r>
              <a:rPr lang="it-IT" sz="2400" b="1" dirty="0" smtClean="0"/>
              <a:t> appropriate </a:t>
            </a:r>
            <a:r>
              <a:rPr lang="it-IT" sz="2400" b="1" dirty="0" err="1" smtClean="0"/>
              <a:t>policies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with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limited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resources</a:t>
            </a:r>
            <a:endParaRPr lang="it-IT" sz="2400" b="1" dirty="0" smtClean="0"/>
          </a:p>
          <a:p>
            <a:pPr eaLnBrk="1" hangingPunct="1"/>
            <a:r>
              <a:rPr lang="it-IT" sz="2400" b="1" dirty="0" err="1" smtClean="0"/>
              <a:t>Bring</a:t>
            </a:r>
            <a:r>
              <a:rPr lang="it-IT" sz="2400" b="1" dirty="0" smtClean="0"/>
              <a:t> and </a:t>
            </a:r>
            <a:r>
              <a:rPr lang="it-IT" sz="2400" b="1" dirty="0" err="1" smtClean="0"/>
              <a:t>keep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scientific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quality</a:t>
            </a:r>
            <a:r>
              <a:rPr lang="it-IT" sz="2400" b="1" dirty="0" smtClean="0"/>
              <a:t> at world </a:t>
            </a:r>
            <a:r>
              <a:rPr lang="it-IT" sz="2400" b="1" dirty="0" err="1" smtClean="0"/>
              <a:t>level</a:t>
            </a:r>
            <a:endParaRPr lang="it-IT" sz="2400" b="1" dirty="0" smtClean="0"/>
          </a:p>
          <a:p>
            <a:pPr eaLnBrk="1" hangingPunct="1"/>
            <a:r>
              <a:rPr lang="it-IT" sz="2400" b="1" dirty="0" err="1" smtClean="0"/>
              <a:t>Maximize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scientific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results</a:t>
            </a:r>
            <a:r>
              <a:rPr lang="it-IT" sz="2400" b="1" dirty="0" smtClean="0"/>
              <a:t> and </a:t>
            </a:r>
            <a:r>
              <a:rPr lang="it-IT" sz="2400" b="1" dirty="0" err="1" smtClean="0"/>
              <a:t>socioeconomic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returns</a:t>
            </a:r>
            <a:endParaRPr lang="it-IT" sz="2400" b="1" dirty="0" smtClean="0"/>
          </a:p>
          <a:p>
            <a:pPr eaLnBrk="1" hangingPunct="1"/>
            <a:r>
              <a:rPr lang="it-IT" sz="2400" b="1" dirty="0" err="1" smtClean="0"/>
              <a:t>Maximize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cost</a:t>
            </a:r>
            <a:r>
              <a:rPr lang="it-IT" sz="2400" b="1" dirty="0" smtClean="0"/>
              <a:t> benefit/</a:t>
            </a:r>
            <a:r>
              <a:rPr lang="it-IT" sz="2400" b="1" dirty="0" err="1" smtClean="0"/>
              <a:t>ratio</a:t>
            </a:r>
            <a:r>
              <a:rPr lang="it-IT" sz="2400" b="1" dirty="0" smtClean="0"/>
              <a:t> and </a:t>
            </a:r>
            <a:r>
              <a:rPr lang="it-IT" sz="2400" b="1" dirty="0" err="1" smtClean="0"/>
              <a:t>fund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raising</a:t>
            </a:r>
            <a:endParaRPr lang="it-IT" sz="2400" b="1" dirty="0" smtClean="0"/>
          </a:p>
          <a:p>
            <a:pPr eaLnBrk="1" hangingPunct="1"/>
            <a:r>
              <a:rPr lang="it-IT" sz="2400" b="1" dirty="0" err="1" smtClean="0"/>
              <a:t>Maximize</a:t>
            </a:r>
            <a:r>
              <a:rPr lang="it-IT" sz="2400" b="1" dirty="0" smtClean="0"/>
              <a:t> industrial </a:t>
            </a:r>
            <a:r>
              <a:rPr lang="it-IT" sz="2400" b="1" dirty="0" err="1" smtClean="0"/>
              <a:t>returns</a:t>
            </a:r>
            <a:r>
              <a:rPr lang="it-IT" sz="2400" b="1" dirty="0" smtClean="0"/>
              <a:t> &amp; </a:t>
            </a:r>
            <a:r>
              <a:rPr lang="it-IT" sz="2400" b="1" dirty="0" err="1" smtClean="0"/>
              <a:t>relevance</a:t>
            </a:r>
            <a:endParaRPr lang="it-IT" sz="2400" b="1" dirty="0" smtClean="0"/>
          </a:p>
          <a:p>
            <a:pPr eaLnBrk="1" hangingPunct="1"/>
            <a:r>
              <a:rPr lang="it-IT" sz="2400" b="1" dirty="0" err="1" smtClean="0"/>
              <a:t>Improve</a:t>
            </a:r>
            <a:r>
              <a:rPr lang="it-IT" sz="2400" b="1" dirty="0" smtClean="0"/>
              <a:t> social </a:t>
            </a:r>
            <a:r>
              <a:rPr lang="it-IT" sz="2400" b="1" dirty="0" err="1" smtClean="0"/>
              <a:t>acceptance</a:t>
            </a:r>
            <a:r>
              <a:rPr lang="it-IT" sz="2400" b="1" dirty="0" smtClean="0"/>
              <a:t> and </a:t>
            </a:r>
            <a:r>
              <a:rPr lang="it-IT" sz="2400" b="1" dirty="0" err="1" smtClean="0"/>
              <a:t>involvement</a:t>
            </a:r>
            <a:endParaRPr lang="it-IT" sz="2400" b="1" dirty="0" smtClean="0"/>
          </a:p>
          <a:p>
            <a:pPr eaLnBrk="1" hangingPunct="1"/>
            <a:r>
              <a:rPr lang="it-IT" sz="2400" b="1" dirty="0" err="1" smtClean="0"/>
              <a:t>Respond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to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grand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challenges</a:t>
            </a:r>
            <a:r>
              <a:rPr lang="it-IT" sz="2400" b="1" dirty="0" smtClean="0"/>
              <a:t>, in </a:t>
            </a:r>
            <a:r>
              <a:rPr lang="it-IT" sz="2400" b="1" dirty="0" err="1" smtClean="0"/>
              <a:t>general</a:t>
            </a:r>
            <a:r>
              <a:rPr lang="it-IT" sz="2400" b="1" dirty="0" smtClean="0"/>
              <a:t> and in </a:t>
            </a:r>
            <a:r>
              <a:rPr lang="it-IT" sz="2400" b="1" dirty="0" err="1" smtClean="0"/>
              <a:t>particular</a:t>
            </a:r>
            <a:r>
              <a:rPr lang="it-IT" sz="2400" b="1" dirty="0" smtClean="0"/>
              <a:t>: e.g.: </a:t>
            </a:r>
            <a:r>
              <a:rPr lang="it-IT" sz="2400" b="1" dirty="0" err="1" smtClean="0"/>
              <a:t>decrease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environmental</a:t>
            </a:r>
            <a:r>
              <a:rPr lang="it-IT" sz="2400" b="1" dirty="0" smtClean="0"/>
              <a:t> impact, </a:t>
            </a:r>
            <a:r>
              <a:rPr lang="it-IT" sz="2400" b="1" dirty="0" err="1" smtClean="0"/>
              <a:t>use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less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energy…</a:t>
            </a:r>
            <a:r>
              <a:rPr lang="it-IT" sz="2400" b="1" dirty="0" smtClean="0"/>
              <a:t>..</a:t>
            </a:r>
          </a:p>
          <a:p>
            <a:pPr eaLnBrk="1" hangingPunct="1"/>
            <a:r>
              <a:rPr lang="it-IT" sz="2400" b="1" dirty="0" err="1" smtClean="0"/>
              <a:t>Improve</a:t>
            </a:r>
            <a:r>
              <a:rPr lang="it-IT" sz="2400" b="1" dirty="0" smtClean="0"/>
              <a:t> educational and training </a:t>
            </a:r>
            <a:r>
              <a:rPr lang="it-IT" sz="2400" b="1" dirty="0" err="1" smtClean="0"/>
              <a:t>aspects</a:t>
            </a:r>
            <a:r>
              <a:rPr lang="it-IT" sz="2400" b="1" dirty="0" smtClean="0"/>
              <a:t>, and </a:t>
            </a:r>
            <a:r>
              <a:rPr lang="it-IT" sz="2400" b="1" dirty="0" err="1" smtClean="0"/>
              <a:t>personnel</a:t>
            </a:r>
            <a:r>
              <a:rPr lang="it-IT" sz="2400" b="1" dirty="0" smtClean="0"/>
              <a:t> management: </a:t>
            </a:r>
            <a:r>
              <a:rPr lang="it-IT" sz="2400" b="1" dirty="0" err="1" smtClean="0"/>
              <a:t>mobility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growth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staisfaction</a:t>
            </a:r>
            <a:r>
              <a:rPr lang="it-IT" sz="2400" b="1" dirty="0" smtClean="0"/>
              <a:t>,….</a:t>
            </a:r>
          </a:p>
          <a:p>
            <a:pPr eaLnBrk="1" hangingPunct="1"/>
            <a:r>
              <a:rPr lang="it-IT" sz="2400" b="1" dirty="0" err="1" smtClean="0"/>
              <a:t>Improve</a:t>
            </a:r>
            <a:r>
              <a:rPr lang="it-IT" sz="2400" b="1" dirty="0" smtClean="0"/>
              <a:t> project management, e.g. </a:t>
            </a:r>
            <a:r>
              <a:rPr lang="it-IT" sz="2400" b="1" dirty="0" err="1" smtClean="0"/>
              <a:t>cost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containment</a:t>
            </a:r>
            <a:r>
              <a:rPr lang="it-IT" sz="2400" b="1" dirty="0" smtClean="0"/>
              <a:t>, industrial and </a:t>
            </a:r>
            <a:r>
              <a:rPr lang="it-IT" sz="2400" b="1" dirty="0" err="1" smtClean="0"/>
              <a:t>other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partners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involvement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……</a:t>
            </a:r>
            <a:endParaRPr lang="it-IT" sz="2400" b="1" dirty="0" smtClean="0"/>
          </a:p>
          <a:p>
            <a:pPr eaLnBrk="1" hangingPunct="1"/>
            <a:r>
              <a:rPr lang="it-IT" sz="2400" b="1" dirty="0" smtClean="0"/>
              <a:t>…..</a:t>
            </a:r>
            <a:r>
              <a:rPr lang="it-IT" sz="2400" b="1" dirty="0" err="1" smtClean="0"/>
              <a:t>etc</a:t>
            </a:r>
            <a:endParaRPr lang="it-IT" sz="2400" b="1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olo 1"/>
          <p:cNvSpPr>
            <a:spLocks noGrp="1"/>
          </p:cNvSpPr>
          <p:nvPr>
            <p:ph type="title"/>
          </p:nvPr>
        </p:nvSpPr>
        <p:spPr>
          <a:xfrm>
            <a:off x="673372" y="215553"/>
            <a:ext cx="7138988" cy="765175"/>
          </a:xfrm>
        </p:spPr>
        <p:txBody>
          <a:bodyPr/>
          <a:lstStyle/>
          <a:p>
            <a:pPr eaLnBrk="1" hangingPunct="1"/>
            <a:r>
              <a:rPr lang="it-IT" sz="3600" b="1" dirty="0" err="1" smtClean="0"/>
              <a:t>Important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topic</a:t>
            </a:r>
            <a:r>
              <a:rPr lang="it-IT" sz="3600" b="1" dirty="0" smtClean="0"/>
              <a:t>: </a:t>
            </a:r>
            <a:r>
              <a:rPr lang="it-IT" sz="3600" b="1" dirty="0" err="1" smtClean="0"/>
              <a:t>define</a:t>
            </a:r>
            <a:r>
              <a:rPr lang="it-IT" sz="3600" b="1" dirty="0" smtClean="0"/>
              <a:t> R, D and I</a:t>
            </a:r>
          </a:p>
        </p:txBody>
      </p:sp>
      <p:sp>
        <p:nvSpPr>
          <p:cNvPr id="4100" name="Segnaposto contenuto 2"/>
          <p:cNvSpPr>
            <a:spLocks noGrp="1"/>
          </p:cNvSpPr>
          <p:nvPr>
            <p:ph idx="1"/>
          </p:nvPr>
        </p:nvSpPr>
        <p:spPr>
          <a:xfrm>
            <a:off x="285750" y="1268760"/>
            <a:ext cx="8401050" cy="496855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2600" dirty="0" err="1" smtClean="0"/>
              <a:t>Research</a:t>
            </a:r>
            <a:r>
              <a:rPr lang="it-IT" sz="2600" dirty="0" smtClean="0"/>
              <a:t>, </a:t>
            </a:r>
            <a:r>
              <a:rPr lang="it-IT" sz="2600" dirty="0" err="1" smtClean="0"/>
              <a:t>Development</a:t>
            </a:r>
            <a:r>
              <a:rPr lang="it-IT" sz="2600" dirty="0" smtClean="0"/>
              <a:t> and </a:t>
            </a:r>
            <a:r>
              <a:rPr lang="it-IT" sz="2600" dirty="0" err="1" smtClean="0"/>
              <a:t>Innovation</a:t>
            </a:r>
            <a:r>
              <a:rPr lang="it-IT" sz="2600" dirty="0" smtClean="0"/>
              <a:t> are (</a:t>
            </a:r>
            <a:r>
              <a:rPr lang="it-IT" sz="2600" dirty="0" err="1" smtClean="0"/>
              <a:t>economically</a:t>
            </a:r>
            <a:r>
              <a:rPr lang="it-IT" sz="2600" dirty="0" smtClean="0"/>
              <a:t>) </a:t>
            </a:r>
            <a:r>
              <a:rPr lang="it-IT" sz="2600" dirty="0" err="1" smtClean="0"/>
              <a:t>very</a:t>
            </a:r>
            <a:r>
              <a:rPr lang="it-IT" sz="2600" dirty="0" smtClean="0"/>
              <a:t> diverse, </a:t>
            </a:r>
            <a:r>
              <a:rPr lang="it-IT" sz="2600" dirty="0" err="1" smtClean="0"/>
              <a:t>but</a:t>
            </a:r>
            <a:r>
              <a:rPr lang="it-IT" sz="2600" dirty="0" smtClean="0"/>
              <a:t> </a:t>
            </a:r>
            <a:r>
              <a:rPr lang="it-IT" sz="2600" dirty="0" err="1" smtClean="0"/>
              <a:t>get</a:t>
            </a:r>
            <a:r>
              <a:rPr lang="it-IT" sz="2600" dirty="0" smtClean="0"/>
              <a:t> </a:t>
            </a:r>
            <a:r>
              <a:rPr lang="it-IT" sz="2600" dirty="0" err="1" smtClean="0"/>
              <a:t>mixed</a:t>
            </a:r>
            <a:r>
              <a:rPr lang="it-IT" sz="2600" dirty="0" smtClean="0"/>
              <a:t> </a:t>
            </a:r>
            <a:r>
              <a:rPr lang="it-IT" sz="2600" dirty="0" err="1" smtClean="0"/>
              <a:t>together</a:t>
            </a:r>
            <a:r>
              <a:rPr lang="it-IT" sz="2600" dirty="0" smtClean="0"/>
              <a:t> </a:t>
            </a:r>
            <a:r>
              <a:rPr lang="it-IT" sz="2600" dirty="0" err="1" smtClean="0"/>
              <a:t>as</a:t>
            </a:r>
            <a:r>
              <a:rPr lang="it-IT" sz="2600" dirty="0" smtClean="0"/>
              <a:t> “</a:t>
            </a:r>
            <a:r>
              <a:rPr lang="it-IT" sz="2600" dirty="0" err="1" smtClean="0"/>
              <a:t>Research</a:t>
            </a:r>
            <a:r>
              <a:rPr lang="it-IT" sz="2600" dirty="0" smtClean="0"/>
              <a:t>” in </a:t>
            </a:r>
            <a:r>
              <a:rPr lang="it-IT" sz="2600" dirty="0" err="1" smtClean="0"/>
              <a:t>political</a:t>
            </a:r>
            <a:r>
              <a:rPr lang="it-IT" sz="2600" dirty="0" smtClean="0"/>
              <a:t> and media </a:t>
            </a:r>
            <a:r>
              <a:rPr lang="it-IT" sz="2600" dirty="0" err="1" smtClean="0"/>
              <a:t>discourse</a:t>
            </a:r>
            <a:r>
              <a:rPr lang="it-IT" sz="2600" dirty="0" smtClean="0"/>
              <a:t>.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2600" dirty="0" smtClean="0"/>
              <a:t>The </a:t>
            </a:r>
            <a:r>
              <a:rPr lang="it-IT" sz="2600" dirty="0" err="1" smtClean="0"/>
              <a:t>international</a:t>
            </a:r>
            <a:r>
              <a:rPr lang="it-IT" sz="2600" dirty="0" smtClean="0"/>
              <a:t> </a:t>
            </a:r>
            <a:r>
              <a:rPr lang="it-IT" sz="2600" dirty="0" err="1" smtClean="0"/>
              <a:t>trade</a:t>
            </a:r>
            <a:r>
              <a:rPr lang="it-IT" sz="2600" dirty="0" smtClean="0"/>
              <a:t> </a:t>
            </a:r>
            <a:r>
              <a:rPr lang="it-IT" sz="2600" dirty="0" err="1" smtClean="0"/>
              <a:t>definitions</a:t>
            </a:r>
            <a:r>
              <a:rPr lang="it-IT" sz="2600" dirty="0" smtClean="0"/>
              <a:t>, and </a:t>
            </a:r>
            <a:r>
              <a:rPr lang="it-IT" sz="2600" dirty="0" err="1" smtClean="0"/>
              <a:t>economic</a:t>
            </a:r>
            <a:r>
              <a:rPr lang="it-IT" sz="2600" dirty="0" smtClean="0"/>
              <a:t> </a:t>
            </a:r>
            <a:r>
              <a:rPr lang="it-IT" sz="2600" dirty="0" err="1" smtClean="0"/>
              <a:t>aspects</a:t>
            </a:r>
            <a:r>
              <a:rPr lang="it-IT" sz="26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it-IT" sz="2400" b="1" i="1" dirty="0" err="1" smtClean="0"/>
              <a:t>Research</a:t>
            </a:r>
            <a:r>
              <a:rPr lang="it-IT" sz="2400" b="1" dirty="0" smtClean="0"/>
              <a:t>: production </a:t>
            </a:r>
            <a:r>
              <a:rPr lang="it-IT" sz="2400" b="1" dirty="0" err="1" smtClean="0"/>
              <a:t>of</a:t>
            </a:r>
            <a:r>
              <a:rPr lang="it-IT" sz="2400" b="1" dirty="0" smtClean="0"/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new</a:t>
            </a:r>
            <a:r>
              <a:rPr lang="it-IT" sz="2400" b="1" dirty="0" smtClean="0"/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knowledge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/>
              <a:t>(</a:t>
            </a:r>
            <a:r>
              <a:rPr lang="it-IT" sz="2400" b="1" dirty="0" err="1" smtClean="0"/>
              <a:t>previously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unknown</a:t>
            </a:r>
            <a:r>
              <a:rPr lang="it-IT" sz="2400" b="1" dirty="0" smtClean="0"/>
              <a:t>!! = </a:t>
            </a:r>
            <a:r>
              <a:rPr lang="it-IT" sz="2400" b="1" dirty="0" err="1" smtClean="0"/>
              <a:t>unpredictable</a:t>
            </a:r>
            <a:r>
              <a:rPr lang="it-IT" sz="2400" b="1" dirty="0" smtClean="0"/>
              <a:t>) : i.e. </a:t>
            </a:r>
            <a:r>
              <a:rPr lang="it-IT" sz="2400" b="1" u="sng" dirty="0" err="1" smtClean="0"/>
              <a:t>discoveries</a:t>
            </a:r>
            <a:r>
              <a:rPr lang="it-IT" sz="2400" b="1" dirty="0" smtClean="0"/>
              <a:t> (</a:t>
            </a:r>
            <a:r>
              <a:rPr lang="it-IT" sz="2400" b="1" dirty="0" err="1" smtClean="0"/>
              <a:t>economic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return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to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investor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very</a:t>
            </a:r>
            <a:r>
              <a:rPr lang="it-IT" sz="2400" b="1" dirty="0" smtClean="0"/>
              <a:t> rare : 100% public </a:t>
            </a:r>
            <a:r>
              <a:rPr lang="it-IT" sz="2400" b="1" dirty="0" err="1" smtClean="0"/>
              <a:t>allowance</a:t>
            </a:r>
            <a:r>
              <a:rPr lang="it-IT" sz="2400" b="1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b="1" i="1" dirty="0" err="1" smtClean="0"/>
              <a:t>Development</a:t>
            </a:r>
            <a:r>
              <a:rPr lang="it-IT" sz="2400" b="1" dirty="0" smtClean="0"/>
              <a:t>: </a:t>
            </a:r>
            <a:r>
              <a:rPr lang="it-IT" sz="2400" b="1" dirty="0" err="1" smtClean="0"/>
              <a:t>use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of</a:t>
            </a:r>
            <a:r>
              <a:rPr lang="it-IT" sz="2400" b="1" dirty="0" smtClean="0"/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existing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knowledge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/>
              <a:t>to</a:t>
            </a:r>
            <a:r>
              <a:rPr lang="it-IT" sz="2400" b="1" dirty="0" smtClean="0"/>
              <a:t> produce </a:t>
            </a:r>
            <a:r>
              <a:rPr lang="it-IT" sz="2400" b="1" dirty="0" err="1" smtClean="0"/>
              <a:t>new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solutions</a:t>
            </a:r>
            <a:r>
              <a:rPr lang="it-IT" sz="2400" b="1" dirty="0" smtClean="0"/>
              <a:t>: </a:t>
            </a:r>
            <a:r>
              <a:rPr lang="it-IT" sz="2400" b="1" dirty="0" err="1" smtClean="0"/>
              <a:t>i.e</a:t>
            </a:r>
            <a:r>
              <a:rPr lang="it-IT" sz="2400" b="1" dirty="0" smtClean="0"/>
              <a:t> </a:t>
            </a:r>
            <a:r>
              <a:rPr lang="it-IT" sz="2400" b="1" u="sng" dirty="0" err="1" smtClean="0"/>
              <a:t>inventions</a:t>
            </a:r>
            <a:r>
              <a:rPr lang="it-IT" sz="2400" b="1" dirty="0" smtClean="0"/>
              <a:t> (</a:t>
            </a:r>
            <a:r>
              <a:rPr lang="it-IT" sz="2400" b="1" dirty="0" err="1" smtClean="0"/>
              <a:t>economic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return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to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investor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risky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but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possible</a:t>
            </a:r>
            <a:r>
              <a:rPr lang="it-IT" sz="2400" b="1" dirty="0" smtClean="0"/>
              <a:t>: ≈50% public </a:t>
            </a:r>
            <a:r>
              <a:rPr lang="it-IT" sz="2400" b="1" dirty="0" err="1" smtClean="0"/>
              <a:t>allowance</a:t>
            </a:r>
            <a:r>
              <a:rPr lang="it-IT" sz="2400" b="1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it-IT" sz="2400" b="1" i="1" u="sng" dirty="0" err="1" smtClean="0"/>
              <a:t>Innovation</a:t>
            </a:r>
            <a:r>
              <a:rPr lang="it-IT" sz="2400" b="1" dirty="0" smtClean="0"/>
              <a:t>: </a:t>
            </a:r>
            <a:r>
              <a:rPr lang="it-IT" sz="2400" b="1" dirty="0" err="1" smtClean="0"/>
              <a:t>improving</a:t>
            </a:r>
            <a:r>
              <a:rPr lang="it-IT" sz="2400" b="1" dirty="0" smtClean="0"/>
              <a:t> on </a:t>
            </a:r>
            <a:r>
              <a:rPr lang="it-IT" sz="2400" b="1" dirty="0" err="1" smtClean="0">
                <a:solidFill>
                  <a:srgbClr val="FF0000"/>
                </a:solidFill>
              </a:rPr>
              <a:t>existing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solutions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rarely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only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S&amp;T</a:t>
            </a:r>
            <a:r>
              <a:rPr lang="it-IT" sz="2400" b="1" dirty="0" smtClean="0"/>
              <a:t>, more </a:t>
            </a:r>
            <a:r>
              <a:rPr lang="it-IT" sz="2400" b="1" dirty="0" err="1" smtClean="0"/>
              <a:t>often</a:t>
            </a:r>
            <a:r>
              <a:rPr lang="it-IT" sz="2400" b="1" dirty="0" smtClean="0"/>
              <a:t> finance, marketing, </a:t>
            </a:r>
            <a:r>
              <a:rPr lang="it-IT" sz="2400" b="1" dirty="0" err="1" smtClean="0"/>
              <a:t>organization</a:t>
            </a:r>
            <a:r>
              <a:rPr lang="it-IT" sz="2400" b="1" dirty="0" smtClean="0"/>
              <a:t>,</a:t>
            </a:r>
            <a:r>
              <a:rPr lang="it-IT" sz="2400" b="1" dirty="0" err="1" smtClean="0"/>
              <a:t>……</a:t>
            </a:r>
            <a:r>
              <a:rPr lang="it-IT" sz="2400" b="1" dirty="0" smtClean="0"/>
              <a:t>. (</a:t>
            </a:r>
            <a:r>
              <a:rPr lang="it-IT" sz="2400" b="1" dirty="0" err="1" smtClean="0"/>
              <a:t>investment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economically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self-sustaining</a:t>
            </a:r>
            <a:r>
              <a:rPr lang="it-IT" sz="2400" b="1" dirty="0" smtClean="0"/>
              <a:t>: &lt;≈25% </a:t>
            </a:r>
            <a:r>
              <a:rPr lang="it-IT" sz="2400" b="1" dirty="0" err="1" smtClean="0"/>
              <a:t>allowance</a:t>
            </a:r>
            <a:r>
              <a:rPr lang="it-IT" sz="2400" b="1" dirty="0" smtClean="0"/>
              <a:t>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96925"/>
          </a:xfrm>
        </p:spPr>
        <p:txBody>
          <a:bodyPr/>
          <a:lstStyle/>
          <a:p>
            <a:r>
              <a:rPr lang="it-IT" sz="3600" b="1" dirty="0" err="1" smtClean="0"/>
              <a:t>Which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economic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aspects</a:t>
            </a:r>
            <a:r>
              <a:rPr lang="it-IT" sz="3600" b="1" dirty="0" smtClean="0"/>
              <a:t> in </a:t>
            </a:r>
            <a:r>
              <a:rPr lang="it-IT" sz="3600" b="1" dirty="0" err="1" smtClean="0"/>
              <a:t>an</a:t>
            </a:r>
            <a:r>
              <a:rPr lang="it-IT" sz="3600" b="1" dirty="0" smtClean="0"/>
              <a:t> RI 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435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dirty="0" err="1" smtClean="0"/>
              <a:t>Research</a:t>
            </a:r>
            <a:r>
              <a:rPr lang="it-IT" sz="2800" dirty="0" smtClean="0"/>
              <a:t>, per se, </a:t>
            </a:r>
            <a:r>
              <a:rPr lang="it-IT" sz="2800" dirty="0" err="1" smtClean="0"/>
              <a:t>is</a:t>
            </a:r>
            <a:r>
              <a:rPr lang="it-IT" sz="2800" dirty="0" smtClean="0"/>
              <a:t> </a:t>
            </a:r>
            <a:r>
              <a:rPr lang="it-IT" sz="2800" dirty="0" err="1" smtClean="0"/>
              <a:t>unable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self-finance</a:t>
            </a:r>
            <a:r>
              <a:rPr lang="it-IT" sz="2800" dirty="0" smtClean="0"/>
              <a:t> (non </a:t>
            </a:r>
            <a:r>
              <a:rPr lang="it-IT" sz="2800" dirty="0" err="1" smtClean="0"/>
              <a:t>economic</a:t>
            </a:r>
            <a:r>
              <a:rPr lang="it-IT" sz="2800" dirty="0" smtClean="0"/>
              <a:t>, </a:t>
            </a:r>
            <a:r>
              <a:rPr lang="it-IT" sz="2800" dirty="0" err="1" smtClean="0"/>
              <a:t>like</a:t>
            </a:r>
            <a:r>
              <a:rPr lang="it-IT" sz="2800" dirty="0" smtClean="0"/>
              <a:t> </a:t>
            </a:r>
            <a:r>
              <a:rPr lang="it-IT" sz="2800" dirty="0" err="1" smtClean="0"/>
              <a:t>sports</a:t>
            </a:r>
            <a:r>
              <a:rPr lang="it-IT" sz="2800" dirty="0" smtClean="0"/>
              <a:t> or </a:t>
            </a:r>
            <a:r>
              <a:rPr lang="it-IT" sz="2800" dirty="0" err="1" smtClean="0"/>
              <a:t>soul-searching</a:t>
            </a:r>
            <a:r>
              <a:rPr lang="it-IT" sz="2800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dirty="0" err="1" smtClean="0"/>
              <a:t>But</a:t>
            </a:r>
            <a:r>
              <a:rPr lang="it-IT" sz="2800" dirty="0" smtClean="0"/>
              <a:t> </a:t>
            </a:r>
            <a:r>
              <a:rPr lang="it-IT" sz="2800" dirty="0" err="1" smtClean="0"/>
              <a:t>most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the </a:t>
            </a:r>
            <a:r>
              <a:rPr lang="it-IT" sz="2800" dirty="0" err="1" smtClean="0"/>
              <a:t>researcher’s</a:t>
            </a:r>
            <a:r>
              <a:rPr lang="it-IT" sz="2800" dirty="0" smtClean="0"/>
              <a:t> (and staff) </a:t>
            </a:r>
            <a:r>
              <a:rPr lang="it-IT" sz="2800" dirty="0" err="1" smtClean="0"/>
              <a:t>activities</a:t>
            </a:r>
            <a:r>
              <a:rPr lang="it-IT" sz="2800" dirty="0" smtClean="0"/>
              <a:t> are </a:t>
            </a:r>
            <a:r>
              <a:rPr lang="it-IT" sz="2800" dirty="0" err="1" smtClean="0"/>
              <a:t>Development</a:t>
            </a:r>
            <a:r>
              <a:rPr lang="it-IT" sz="2800" dirty="0" smtClean="0"/>
              <a:t> and </a:t>
            </a:r>
            <a:r>
              <a:rPr lang="it-IT" sz="2800" dirty="0" err="1" smtClean="0"/>
              <a:t>Innovation</a:t>
            </a:r>
            <a:r>
              <a:rPr lang="it-IT" sz="2800" dirty="0" smtClean="0"/>
              <a:t>: </a:t>
            </a:r>
            <a:r>
              <a:rPr lang="it-IT" sz="2800" dirty="0" err="1" smtClean="0"/>
              <a:t>new</a:t>
            </a:r>
            <a:r>
              <a:rPr lang="it-IT" sz="2800" dirty="0" smtClean="0"/>
              <a:t> </a:t>
            </a:r>
            <a:r>
              <a:rPr lang="it-IT" sz="2800" dirty="0" err="1" smtClean="0"/>
              <a:t>instruments</a:t>
            </a:r>
            <a:r>
              <a:rPr lang="it-IT" sz="2800" dirty="0" smtClean="0"/>
              <a:t>, </a:t>
            </a:r>
            <a:r>
              <a:rPr lang="it-IT" sz="2800" dirty="0" err="1" smtClean="0"/>
              <a:t>new</a:t>
            </a:r>
            <a:r>
              <a:rPr lang="it-IT" sz="2800" dirty="0" smtClean="0"/>
              <a:t> </a:t>
            </a:r>
            <a:r>
              <a:rPr lang="it-IT" sz="2800" dirty="0" err="1" smtClean="0"/>
              <a:t>methods</a:t>
            </a:r>
            <a:r>
              <a:rPr lang="it-IT" sz="2800" dirty="0" smtClean="0"/>
              <a:t>, </a:t>
            </a:r>
            <a:r>
              <a:rPr lang="it-IT" sz="2800" dirty="0" err="1" smtClean="0"/>
              <a:t>new</a:t>
            </a:r>
            <a:r>
              <a:rPr lang="it-IT" sz="2800" dirty="0" smtClean="0"/>
              <a:t> training, </a:t>
            </a:r>
            <a:r>
              <a:rPr lang="it-IT" sz="2800" dirty="0" err="1" smtClean="0"/>
              <a:t>better</a:t>
            </a:r>
            <a:r>
              <a:rPr lang="it-IT" sz="2800" dirty="0" smtClean="0"/>
              <a:t> </a:t>
            </a:r>
            <a:r>
              <a:rPr lang="it-IT" sz="2800" dirty="0" err="1" smtClean="0"/>
              <a:t>organization…</a:t>
            </a:r>
            <a:r>
              <a:rPr lang="it-IT" sz="2800" dirty="0" smtClean="0"/>
              <a:t> </a:t>
            </a:r>
            <a:r>
              <a:rPr lang="it-IT" sz="2800" dirty="0" err="1" smtClean="0"/>
              <a:t>there</a:t>
            </a:r>
            <a:r>
              <a:rPr lang="it-IT" sz="2800" dirty="0" smtClean="0"/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a </a:t>
            </a:r>
            <a:r>
              <a:rPr lang="it-IT" sz="2800" dirty="0" err="1" smtClean="0"/>
              <a:t>lot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D@R</a:t>
            </a:r>
            <a:r>
              <a:rPr lang="it-IT" sz="2800" dirty="0" smtClean="0"/>
              <a:t> and </a:t>
            </a:r>
            <a:r>
              <a:rPr lang="it-IT" sz="2800" dirty="0" err="1" smtClean="0"/>
              <a:t>I@R</a:t>
            </a:r>
            <a:r>
              <a:rPr lang="it-IT" sz="2800" dirty="0" smtClean="0"/>
              <a:t>!: </a:t>
            </a:r>
            <a:r>
              <a:rPr lang="it-IT" sz="2800" dirty="0" err="1" smtClean="0"/>
              <a:t>Economic</a:t>
            </a:r>
            <a:r>
              <a:rPr lang="it-IT" sz="2800" dirty="0" smtClean="0"/>
              <a:t> </a:t>
            </a:r>
            <a:r>
              <a:rPr lang="it-IT" sz="2800" dirty="0" err="1" smtClean="0"/>
              <a:t>potential</a:t>
            </a:r>
            <a:r>
              <a:rPr lang="it-IT" sz="2800" dirty="0" smtClean="0"/>
              <a:t>!</a:t>
            </a:r>
          </a:p>
          <a:p>
            <a:pPr>
              <a:defRPr/>
            </a:pPr>
            <a:r>
              <a:rPr lang="it-IT" sz="2800" dirty="0" smtClean="0"/>
              <a:t>International </a:t>
            </a:r>
            <a:r>
              <a:rPr lang="it-IT" sz="2800" dirty="0" err="1" smtClean="0"/>
              <a:t>RIs</a:t>
            </a:r>
            <a:r>
              <a:rPr lang="it-IT" sz="2800" dirty="0" smtClean="0"/>
              <a:t> </a:t>
            </a:r>
            <a:r>
              <a:rPr lang="it-IT" sz="2800" dirty="0" err="1" smtClean="0"/>
              <a:t>need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compete </a:t>
            </a:r>
            <a:r>
              <a:rPr lang="it-IT" sz="2800" dirty="0" err="1" smtClean="0"/>
              <a:t>by</a:t>
            </a:r>
            <a:r>
              <a:rPr lang="it-IT" sz="2800" dirty="0" smtClean="0"/>
              <a:t> </a:t>
            </a:r>
            <a:r>
              <a:rPr lang="it-IT" sz="2800" dirty="0" err="1" smtClean="0"/>
              <a:t>developing</a:t>
            </a:r>
            <a:r>
              <a:rPr lang="it-IT" sz="2800" dirty="0" smtClean="0"/>
              <a:t> </a:t>
            </a:r>
            <a:r>
              <a:rPr lang="it-IT" sz="2800" dirty="0" err="1" smtClean="0"/>
              <a:t>excellent</a:t>
            </a:r>
            <a:r>
              <a:rPr lang="it-IT" sz="2800" dirty="0" smtClean="0"/>
              <a:t> D and </a:t>
            </a:r>
            <a:r>
              <a:rPr lang="it-IT" sz="2800" dirty="0" smtClean="0"/>
              <a:t>I: </a:t>
            </a:r>
            <a:r>
              <a:rPr lang="it-IT" sz="2800" dirty="0" err="1" smtClean="0"/>
              <a:t>enhanced</a:t>
            </a:r>
            <a:r>
              <a:rPr lang="it-IT" sz="2800" dirty="0" smtClean="0"/>
              <a:t> </a:t>
            </a:r>
            <a:r>
              <a:rPr lang="it-IT" sz="2800" dirty="0" err="1" smtClean="0"/>
              <a:t>Economic</a:t>
            </a:r>
            <a:r>
              <a:rPr lang="it-IT" sz="2800" dirty="0" smtClean="0"/>
              <a:t> </a:t>
            </a:r>
            <a:r>
              <a:rPr lang="it-IT" sz="2800" dirty="0" err="1" smtClean="0"/>
              <a:t>potential</a:t>
            </a:r>
            <a:r>
              <a:rPr lang="it-IT" sz="2800" dirty="0" smtClean="0"/>
              <a:t> (</a:t>
            </a:r>
            <a:r>
              <a:rPr lang="it-IT" sz="2800" dirty="0" smtClean="0"/>
              <a:t>e.g. </a:t>
            </a:r>
            <a:r>
              <a:rPr lang="it-IT" sz="2800" dirty="0" err="1" smtClean="0"/>
              <a:t>invention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the </a:t>
            </a:r>
            <a:r>
              <a:rPr lang="it-IT" sz="2800" dirty="0" err="1" smtClean="0"/>
              <a:t>WWW</a:t>
            </a:r>
            <a:r>
              <a:rPr lang="it-IT" sz="2800" dirty="0" err="1" smtClean="0"/>
              <a:t>…</a:t>
            </a:r>
            <a:r>
              <a:rPr lang="it-IT" sz="2800" dirty="0" smtClean="0"/>
              <a:t>) </a:t>
            </a:r>
            <a:endParaRPr lang="it-IT" sz="2800" dirty="0" smtClean="0"/>
          </a:p>
          <a:p>
            <a:pPr>
              <a:defRPr/>
            </a:pPr>
            <a:r>
              <a:rPr lang="it-IT" sz="2800" dirty="0" err="1" smtClean="0"/>
              <a:t>But….due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state </a:t>
            </a:r>
            <a:r>
              <a:rPr lang="it-IT" sz="2800" dirty="0" err="1" smtClean="0"/>
              <a:t>employment</a:t>
            </a:r>
            <a:r>
              <a:rPr lang="it-IT" sz="2800" dirty="0" smtClean="0"/>
              <a:t> and </a:t>
            </a:r>
            <a:r>
              <a:rPr lang="it-IT" sz="2800" dirty="0" err="1" smtClean="0"/>
              <a:t>lower</a:t>
            </a:r>
            <a:r>
              <a:rPr lang="it-IT" sz="2800" dirty="0" smtClean="0"/>
              <a:t> </a:t>
            </a:r>
            <a:r>
              <a:rPr lang="it-IT" sz="2800" dirty="0" err="1" smtClean="0"/>
              <a:t>mobility</a:t>
            </a:r>
            <a:r>
              <a:rPr lang="it-IT" sz="2800" dirty="0" smtClean="0"/>
              <a:t>,  D and I </a:t>
            </a:r>
            <a:r>
              <a:rPr lang="it-IT" sz="2800" dirty="0" err="1" smtClean="0"/>
              <a:t>have</a:t>
            </a:r>
            <a:r>
              <a:rPr lang="it-IT" sz="2800" dirty="0" smtClean="0"/>
              <a:t> </a:t>
            </a:r>
            <a:r>
              <a:rPr lang="it-IT" sz="2800" dirty="0" err="1" smtClean="0"/>
              <a:t>less</a:t>
            </a:r>
            <a:r>
              <a:rPr lang="it-IT" sz="2800" dirty="0" smtClean="0"/>
              <a:t> </a:t>
            </a:r>
            <a:r>
              <a:rPr lang="it-IT" sz="2800" dirty="0" err="1" smtClean="0"/>
              <a:t>effect</a:t>
            </a:r>
            <a:r>
              <a:rPr lang="it-IT" sz="2800" dirty="0" smtClean="0"/>
              <a:t> on </a:t>
            </a:r>
            <a:r>
              <a:rPr lang="it-IT" sz="2800" dirty="0" err="1" smtClean="0"/>
              <a:t>careers</a:t>
            </a:r>
            <a:r>
              <a:rPr lang="it-IT" sz="2800" dirty="0" smtClean="0"/>
              <a:t> in EU: </a:t>
            </a:r>
            <a:r>
              <a:rPr lang="it-IT" sz="2800" dirty="0" err="1" smtClean="0"/>
              <a:t>this</a:t>
            </a:r>
            <a:r>
              <a:rPr lang="it-IT" sz="2800" dirty="0" smtClean="0"/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at the </a:t>
            </a:r>
            <a:r>
              <a:rPr lang="it-IT" sz="2800" dirty="0" err="1" smtClean="0"/>
              <a:t>root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the “</a:t>
            </a:r>
            <a:r>
              <a:rPr lang="it-IT" sz="2800" dirty="0" err="1" smtClean="0"/>
              <a:t>European</a:t>
            </a:r>
            <a:r>
              <a:rPr lang="it-IT" sz="2800" dirty="0" smtClean="0"/>
              <a:t> </a:t>
            </a:r>
            <a:r>
              <a:rPr lang="it-IT" sz="2800" dirty="0" err="1" smtClean="0"/>
              <a:t>Paradox</a:t>
            </a:r>
            <a:r>
              <a:rPr lang="it-IT" sz="2800" dirty="0" smtClean="0"/>
              <a:t>”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214313" y="71438"/>
            <a:ext cx="8715375" cy="928687"/>
          </a:xfrm>
        </p:spPr>
        <p:txBody>
          <a:bodyPr/>
          <a:lstStyle/>
          <a:p>
            <a:r>
              <a:rPr lang="it-IT" sz="3600" b="1" dirty="0" err="1" smtClean="0"/>
              <a:t>Challenges</a:t>
            </a:r>
            <a:r>
              <a:rPr lang="it-IT" sz="3600" b="1" dirty="0" smtClean="0"/>
              <a:t> in RI management</a:t>
            </a: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>
          <a:xfrm>
            <a:off x="357188" y="1214438"/>
            <a:ext cx="8429625" cy="5214937"/>
          </a:xfrm>
        </p:spPr>
        <p:txBody>
          <a:bodyPr>
            <a:normAutofit/>
          </a:bodyPr>
          <a:lstStyle/>
          <a:p>
            <a:r>
              <a:rPr lang="it-IT" sz="2800" dirty="0" smtClean="0"/>
              <a:t>The “non </a:t>
            </a:r>
            <a:r>
              <a:rPr lang="it-IT" sz="2800" dirty="0" err="1" smtClean="0"/>
              <a:t>economic</a:t>
            </a:r>
            <a:r>
              <a:rPr lang="it-IT" sz="2800" dirty="0" smtClean="0"/>
              <a:t> </a:t>
            </a:r>
            <a:r>
              <a:rPr lang="it-IT" sz="2800" dirty="0" err="1" smtClean="0"/>
              <a:t>aspect</a:t>
            </a:r>
            <a:r>
              <a:rPr lang="it-IT" sz="2800" dirty="0" smtClean="0"/>
              <a:t>”: hosting </a:t>
            </a:r>
            <a:r>
              <a:rPr lang="it-IT" sz="2800" dirty="0" err="1" smtClean="0"/>
              <a:t>for</a:t>
            </a:r>
            <a:r>
              <a:rPr lang="it-IT" sz="2800" dirty="0" smtClean="0"/>
              <a:t> free…= </a:t>
            </a:r>
            <a:r>
              <a:rPr lang="it-IT" sz="2800" dirty="0" err="1" smtClean="0"/>
              <a:t>losing</a:t>
            </a:r>
            <a:r>
              <a:rPr lang="it-IT" sz="2800" dirty="0" smtClean="0"/>
              <a:t> </a:t>
            </a:r>
            <a:r>
              <a:rPr lang="it-IT" sz="2800" dirty="0" err="1" smtClean="0"/>
              <a:t>money</a:t>
            </a:r>
            <a:r>
              <a:rPr lang="it-IT" sz="2800" dirty="0" smtClean="0"/>
              <a:t>? </a:t>
            </a:r>
            <a:r>
              <a:rPr lang="it-IT" sz="2800" dirty="0" err="1" smtClean="0"/>
              <a:t>How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explain</a:t>
            </a:r>
            <a:r>
              <a:rPr lang="it-IT" sz="2800" dirty="0" smtClean="0"/>
              <a:t> </a:t>
            </a:r>
            <a:r>
              <a:rPr lang="it-IT" sz="2800" dirty="0" err="1" smtClean="0"/>
              <a:t>it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funders</a:t>
            </a:r>
            <a:r>
              <a:rPr lang="it-IT" sz="2800" dirty="0" smtClean="0"/>
              <a:t>?</a:t>
            </a:r>
          </a:p>
          <a:p>
            <a:r>
              <a:rPr lang="it-IT" sz="2800" dirty="0" smtClean="0"/>
              <a:t>Hosting the best </a:t>
            </a:r>
            <a:r>
              <a:rPr lang="it-IT" sz="2800" dirty="0" err="1" smtClean="0"/>
              <a:t>researchers</a:t>
            </a:r>
            <a:r>
              <a:rPr lang="it-IT" sz="2800" dirty="0" smtClean="0"/>
              <a:t> </a:t>
            </a:r>
            <a:r>
              <a:rPr lang="it-IT" sz="2800" dirty="0" err="1" smtClean="0"/>
              <a:t>enhances</a:t>
            </a:r>
            <a:r>
              <a:rPr lang="it-IT" sz="2800" dirty="0" smtClean="0"/>
              <a:t> </a:t>
            </a:r>
            <a:r>
              <a:rPr lang="it-IT" sz="2800" dirty="0" err="1" smtClean="0"/>
              <a:t>quality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R, </a:t>
            </a:r>
            <a:r>
              <a:rPr lang="it-IT" sz="2800" dirty="0" err="1" smtClean="0"/>
              <a:t>as</a:t>
            </a:r>
            <a:r>
              <a:rPr lang="it-IT" sz="2800" dirty="0" smtClean="0"/>
              <a:t> </a:t>
            </a:r>
            <a:r>
              <a:rPr lang="it-IT" sz="2800" dirty="0" err="1" smtClean="0"/>
              <a:t>well</a:t>
            </a:r>
            <a:r>
              <a:rPr lang="it-IT" sz="2800" dirty="0" smtClean="0"/>
              <a:t> </a:t>
            </a:r>
            <a:r>
              <a:rPr lang="it-IT" sz="2800" dirty="0" err="1" smtClean="0"/>
              <a:t>as</a:t>
            </a:r>
            <a:r>
              <a:rPr lang="it-IT" sz="2800" dirty="0" smtClean="0"/>
              <a:t> D and I, </a:t>
            </a:r>
            <a:r>
              <a:rPr lang="it-IT" sz="2800" dirty="0" err="1" smtClean="0"/>
              <a:t>but</a:t>
            </a:r>
            <a:r>
              <a:rPr lang="it-IT" sz="2800" dirty="0" smtClean="0"/>
              <a:t> </a:t>
            </a:r>
            <a:r>
              <a:rPr lang="it-IT" sz="2800" dirty="0" err="1" smtClean="0"/>
              <a:t>this</a:t>
            </a:r>
            <a:r>
              <a:rPr lang="it-IT" sz="2800" dirty="0" smtClean="0"/>
              <a:t> </a:t>
            </a:r>
            <a:r>
              <a:rPr lang="it-IT" sz="2800" dirty="0" err="1" smtClean="0"/>
              <a:t>must</a:t>
            </a:r>
            <a:r>
              <a:rPr lang="it-IT" sz="2800" dirty="0" smtClean="0"/>
              <a:t> </a:t>
            </a:r>
            <a:r>
              <a:rPr lang="it-IT" sz="2800" dirty="0" err="1" smtClean="0"/>
              <a:t>be</a:t>
            </a:r>
            <a:r>
              <a:rPr lang="it-IT" sz="2800" dirty="0" smtClean="0"/>
              <a:t> </a:t>
            </a:r>
            <a:r>
              <a:rPr lang="it-IT" sz="2800" dirty="0" err="1" smtClean="0"/>
              <a:t>accounted</a:t>
            </a:r>
            <a:r>
              <a:rPr lang="it-IT" sz="2800" dirty="0" smtClean="0"/>
              <a:t> </a:t>
            </a:r>
            <a:r>
              <a:rPr lang="it-IT" sz="2800" dirty="0" err="1" smtClean="0"/>
              <a:t>for</a:t>
            </a:r>
            <a:endParaRPr lang="it-IT" sz="2800" dirty="0" smtClean="0"/>
          </a:p>
          <a:p>
            <a:r>
              <a:rPr lang="it-IT" sz="2800" dirty="0" smtClean="0"/>
              <a:t>Management, </a:t>
            </a:r>
            <a:r>
              <a:rPr lang="it-IT" sz="2800" dirty="0" err="1" smtClean="0"/>
              <a:t>therefore</a:t>
            </a:r>
            <a:r>
              <a:rPr lang="it-IT" sz="2800" dirty="0" smtClean="0"/>
              <a:t> </a:t>
            </a:r>
            <a:r>
              <a:rPr lang="it-IT" sz="2800" dirty="0" err="1" smtClean="0"/>
              <a:t>must</a:t>
            </a:r>
            <a:r>
              <a:rPr lang="it-IT" sz="2800" dirty="0" smtClean="0"/>
              <a:t> </a:t>
            </a:r>
            <a:r>
              <a:rPr lang="it-IT" sz="2800" dirty="0" err="1" smtClean="0"/>
              <a:t>seek</a:t>
            </a:r>
            <a:r>
              <a:rPr lang="it-IT" sz="2800" dirty="0" smtClean="0"/>
              <a:t> </a:t>
            </a:r>
            <a:r>
              <a:rPr lang="it-IT" sz="2800" dirty="0" err="1" smtClean="0"/>
              <a:t>excellence</a:t>
            </a:r>
            <a:r>
              <a:rPr lang="it-IT" sz="2800" dirty="0" smtClean="0"/>
              <a:t> in </a:t>
            </a:r>
            <a:r>
              <a:rPr lang="it-IT" sz="2800" dirty="0" err="1" smtClean="0"/>
              <a:t>very</a:t>
            </a:r>
            <a:r>
              <a:rPr lang="it-IT" sz="2800" dirty="0" smtClean="0"/>
              <a:t> diverse </a:t>
            </a:r>
            <a:r>
              <a:rPr lang="it-IT" sz="2800" dirty="0" err="1" smtClean="0"/>
              <a:t>issues</a:t>
            </a:r>
            <a:r>
              <a:rPr lang="it-IT" sz="2800" dirty="0" smtClean="0"/>
              <a:t> (e.g. </a:t>
            </a:r>
            <a:r>
              <a:rPr lang="it-IT" sz="2800" dirty="0" smtClean="0"/>
              <a:t>science</a:t>
            </a:r>
            <a:r>
              <a:rPr lang="it-IT" sz="2800" dirty="0" smtClean="0"/>
              <a:t>, </a:t>
            </a:r>
            <a:r>
              <a:rPr lang="it-IT" sz="2800" dirty="0" err="1" smtClean="0"/>
              <a:t>education</a:t>
            </a:r>
            <a:r>
              <a:rPr lang="it-IT" sz="2800" dirty="0" smtClean="0"/>
              <a:t> &amp; training, </a:t>
            </a:r>
            <a:r>
              <a:rPr lang="it-IT" sz="2800" dirty="0" err="1" smtClean="0"/>
              <a:t>industry</a:t>
            </a:r>
            <a:r>
              <a:rPr lang="it-IT" sz="2800" dirty="0" smtClean="0"/>
              <a:t> &amp; </a:t>
            </a:r>
            <a:r>
              <a:rPr lang="it-IT" sz="2800" dirty="0" err="1" smtClean="0"/>
              <a:t>tech-transfer</a:t>
            </a:r>
            <a:r>
              <a:rPr lang="it-IT" sz="2800" dirty="0" smtClean="0"/>
              <a:t>, </a:t>
            </a:r>
            <a:r>
              <a:rPr lang="it-IT" sz="2800" dirty="0" err="1" smtClean="0"/>
              <a:t>environment</a:t>
            </a:r>
            <a:r>
              <a:rPr lang="it-IT" sz="2800" dirty="0" smtClean="0"/>
              <a:t> &amp; </a:t>
            </a:r>
            <a:r>
              <a:rPr lang="it-IT" sz="2800" dirty="0" err="1" smtClean="0"/>
              <a:t>energy</a:t>
            </a:r>
            <a:r>
              <a:rPr lang="it-IT" sz="2800" dirty="0" smtClean="0"/>
              <a:t>, </a:t>
            </a:r>
            <a:r>
              <a:rPr lang="it-IT" sz="2800" dirty="0" err="1" smtClean="0"/>
              <a:t>socio-economic</a:t>
            </a:r>
            <a:r>
              <a:rPr lang="it-IT" sz="2800" dirty="0" smtClean="0"/>
              <a:t> </a:t>
            </a:r>
            <a:r>
              <a:rPr lang="it-IT" sz="2800" dirty="0" err="1" smtClean="0"/>
              <a:t>returns</a:t>
            </a:r>
            <a:r>
              <a:rPr lang="it-IT" sz="2800" dirty="0" smtClean="0"/>
              <a:t>, </a:t>
            </a:r>
            <a:r>
              <a:rPr lang="it-IT" sz="2800" dirty="0" err="1" smtClean="0"/>
              <a:t>…fund-raising</a:t>
            </a:r>
            <a:r>
              <a:rPr lang="it-IT" sz="2800" dirty="0" smtClean="0"/>
              <a:t>, </a:t>
            </a:r>
            <a:r>
              <a:rPr lang="it-IT" sz="2800" dirty="0" err="1" smtClean="0"/>
              <a:t>communication…</a:t>
            </a:r>
            <a:r>
              <a:rPr lang="it-IT" sz="2800" dirty="0" smtClean="0"/>
              <a:t>..)</a:t>
            </a:r>
          </a:p>
          <a:p>
            <a:r>
              <a:rPr lang="it-IT" sz="2800" dirty="0" err="1" smtClean="0"/>
              <a:t>Needs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develop</a:t>
            </a:r>
            <a:r>
              <a:rPr lang="it-IT" sz="2800" dirty="0" smtClean="0"/>
              <a:t> </a:t>
            </a:r>
            <a:r>
              <a:rPr lang="it-IT" sz="2800" dirty="0" err="1" smtClean="0"/>
              <a:t>specific</a:t>
            </a:r>
            <a:r>
              <a:rPr lang="it-IT" sz="2800" dirty="0" smtClean="0"/>
              <a:t> “</a:t>
            </a:r>
            <a:r>
              <a:rPr lang="it-IT" sz="2800" dirty="0" err="1" smtClean="0"/>
              <a:t>narratives</a:t>
            </a:r>
            <a:r>
              <a:rPr lang="it-IT" sz="2800" dirty="0" smtClean="0"/>
              <a:t>” (</a:t>
            </a:r>
            <a:r>
              <a:rPr lang="it-IT" sz="2800" dirty="0" err="1" smtClean="0"/>
              <a:t>mission</a:t>
            </a:r>
            <a:r>
              <a:rPr lang="it-IT" sz="2800" dirty="0" smtClean="0"/>
              <a:t>, </a:t>
            </a:r>
            <a:r>
              <a:rPr lang="it-IT" sz="2800" dirty="0" err="1" smtClean="0"/>
              <a:t>vision…</a:t>
            </a:r>
            <a:r>
              <a:rPr lang="it-IT" sz="2800" dirty="0" smtClean="0"/>
              <a:t>), </a:t>
            </a:r>
            <a:r>
              <a:rPr lang="it-IT" sz="2800" dirty="0" err="1" smtClean="0"/>
              <a:t>for</a:t>
            </a:r>
            <a:r>
              <a:rPr lang="it-IT" sz="2800" dirty="0" smtClean="0"/>
              <a:t>: </a:t>
            </a:r>
            <a:r>
              <a:rPr lang="it-IT" sz="2800" dirty="0" err="1" smtClean="0"/>
              <a:t>shareholders</a:t>
            </a:r>
            <a:r>
              <a:rPr lang="it-IT" sz="2800" dirty="0" smtClean="0"/>
              <a:t>, </a:t>
            </a:r>
            <a:r>
              <a:rPr lang="it-IT" sz="2800" dirty="0" err="1" smtClean="0"/>
              <a:t>stakeholders</a:t>
            </a:r>
            <a:r>
              <a:rPr lang="it-IT" sz="2800" dirty="0" smtClean="0"/>
              <a:t>, public, </a:t>
            </a:r>
            <a:r>
              <a:rPr lang="it-IT" sz="2800" dirty="0" err="1" smtClean="0"/>
              <a:t>funding</a:t>
            </a:r>
            <a:r>
              <a:rPr lang="it-IT" sz="2800" dirty="0" smtClean="0"/>
              <a:t> </a:t>
            </a:r>
            <a:r>
              <a:rPr lang="it-IT" sz="2800" dirty="0" err="1" smtClean="0"/>
              <a:t>agencies</a:t>
            </a:r>
            <a:r>
              <a:rPr lang="it-IT" sz="2800" dirty="0" smtClean="0"/>
              <a:t>, </a:t>
            </a:r>
            <a:r>
              <a:rPr lang="it-IT" sz="2800" dirty="0" err="1" smtClean="0"/>
              <a:t>donors</a:t>
            </a:r>
            <a:r>
              <a:rPr lang="it-IT" sz="2800" dirty="0" smtClean="0"/>
              <a:t>, </a:t>
            </a:r>
            <a:r>
              <a:rPr lang="it-IT" sz="2800" dirty="0" err="1" smtClean="0"/>
              <a:t>providers</a:t>
            </a:r>
            <a:r>
              <a:rPr lang="it-IT" sz="2800" dirty="0" smtClean="0"/>
              <a:t>,</a:t>
            </a:r>
            <a:r>
              <a:rPr lang="it-IT" sz="2800" dirty="0" err="1" smtClean="0"/>
              <a:t>…….and</a:t>
            </a:r>
            <a:r>
              <a:rPr lang="it-IT" sz="2800" dirty="0" smtClean="0"/>
              <a:t> </a:t>
            </a:r>
            <a:r>
              <a:rPr lang="it-IT" sz="2800" dirty="0" err="1" smtClean="0"/>
              <a:t>scientists</a:t>
            </a:r>
            <a:endParaRPr lang="it-IT" sz="2800" dirty="0" smtClean="0"/>
          </a:p>
          <a:p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96908"/>
          </a:xfrm>
        </p:spPr>
        <p:txBody>
          <a:bodyPr>
            <a:normAutofit/>
          </a:bodyPr>
          <a:lstStyle/>
          <a:p>
            <a:r>
              <a:rPr lang="it-IT" sz="3600" b="1" dirty="0" err="1" smtClean="0"/>
              <a:t>Funding</a:t>
            </a:r>
            <a:r>
              <a:rPr lang="it-IT" sz="3600" b="1" dirty="0" smtClean="0"/>
              <a:t> and </a:t>
            </a:r>
            <a:r>
              <a:rPr lang="it-IT" sz="3600" b="1" dirty="0" err="1" smtClean="0"/>
              <a:t>returns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071546"/>
            <a:ext cx="8606760" cy="5357850"/>
          </a:xfrm>
        </p:spPr>
        <p:txBody>
          <a:bodyPr>
            <a:normAutofit/>
          </a:bodyPr>
          <a:lstStyle/>
          <a:p>
            <a:r>
              <a:rPr lang="it-IT" sz="2800" dirty="0" err="1" smtClean="0"/>
              <a:t>Different</a:t>
            </a:r>
            <a:r>
              <a:rPr lang="it-IT" sz="2800" dirty="0" smtClean="0"/>
              <a:t> </a:t>
            </a:r>
            <a:r>
              <a:rPr lang="it-IT" sz="2800" dirty="0" err="1" smtClean="0"/>
              <a:t>during</a:t>
            </a:r>
            <a:r>
              <a:rPr lang="it-IT" sz="2800" dirty="0" smtClean="0"/>
              <a:t> </a:t>
            </a:r>
            <a:r>
              <a:rPr lang="it-IT" sz="2800" dirty="0" err="1" smtClean="0"/>
              <a:t>construction</a:t>
            </a:r>
            <a:r>
              <a:rPr lang="it-IT" sz="2800" dirty="0" smtClean="0"/>
              <a:t> and </a:t>
            </a:r>
            <a:r>
              <a:rPr lang="it-IT" sz="2800" dirty="0" err="1" smtClean="0"/>
              <a:t>operation</a:t>
            </a:r>
            <a:r>
              <a:rPr lang="it-IT" sz="2800" dirty="0" smtClean="0"/>
              <a:t>:</a:t>
            </a:r>
          </a:p>
          <a:p>
            <a:r>
              <a:rPr lang="it-IT" sz="2800" dirty="0" err="1" smtClean="0"/>
              <a:t>Procurements</a:t>
            </a:r>
            <a:r>
              <a:rPr lang="it-IT" sz="2800" dirty="0" smtClean="0"/>
              <a:t> in </a:t>
            </a:r>
            <a:r>
              <a:rPr lang="it-IT" sz="2800" dirty="0" err="1" smtClean="0"/>
              <a:t>construction</a:t>
            </a:r>
            <a:r>
              <a:rPr lang="it-IT" sz="2800" dirty="0" smtClean="0"/>
              <a:t> can </a:t>
            </a:r>
            <a:r>
              <a:rPr lang="it-IT" sz="2800" dirty="0" err="1" smtClean="0"/>
              <a:t>be</a:t>
            </a:r>
            <a:r>
              <a:rPr lang="it-IT" sz="2800" dirty="0" smtClean="0"/>
              <a:t> </a:t>
            </a:r>
            <a:r>
              <a:rPr lang="it-IT" sz="2800" dirty="0" err="1" smtClean="0"/>
              <a:t>steered</a:t>
            </a:r>
            <a:r>
              <a:rPr lang="it-IT" sz="2800" dirty="0" smtClean="0"/>
              <a:t> </a:t>
            </a:r>
            <a:r>
              <a:rPr lang="it-IT" sz="2800" dirty="0" err="1" smtClean="0"/>
              <a:t>by</a:t>
            </a:r>
            <a:r>
              <a:rPr lang="it-IT" sz="2800" dirty="0" smtClean="0"/>
              <a:t> </a:t>
            </a:r>
            <a:r>
              <a:rPr lang="it-IT" sz="2800" dirty="0" err="1" smtClean="0"/>
              <a:t>funding</a:t>
            </a:r>
            <a:r>
              <a:rPr lang="it-IT" sz="2800" dirty="0" smtClean="0"/>
              <a:t> </a:t>
            </a:r>
            <a:r>
              <a:rPr lang="it-IT" sz="2800" dirty="0" err="1" smtClean="0"/>
              <a:t>partners</a:t>
            </a:r>
            <a:r>
              <a:rPr lang="it-IT" sz="2800" dirty="0" smtClean="0"/>
              <a:t>, </a:t>
            </a:r>
            <a:r>
              <a:rPr lang="it-IT" sz="2800" dirty="0" err="1" smtClean="0"/>
              <a:t>less</a:t>
            </a:r>
            <a:r>
              <a:rPr lang="it-IT" sz="2800" dirty="0" smtClean="0"/>
              <a:t> so </a:t>
            </a:r>
            <a:r>
              <a:rPr lang="it-IT" sz="2800" dirty="0" err="1" smtClean="0"/>
              <a:t>during</a:t>
            </a:r>
            <a:r>
              <a:rPr lang="it-IT" sz="2800" dirty="0" smtClean="0"/>
              <a:t> </a:t>
            </a:r>
            <a:r>
              <a:rPr lang="it-IT" sz="2800" dirty="0" err="1" smtClean="0"/>
              <a:t>operation</a:t>
            </a:r>
            <a:endParaRPr lang="it-IT" sz="2800" dirty="0" smtClean="0"/>
          </a:p>
          <a:p>
            <a:r>
              <a:rPr lang="it-IT" sz="2800" dirty="0" err="1" smtClean="0"/>
              <a:t>Expenditure</a:t>
            </a:r>
            <a:r>
              <a:rPr lang="it-IT" sz="2800" dirty="0" smtClean="0"/>
              <a:t> </a:t>
            </a:r>
            <a:r>
              <a:rPr lang="it-IT" sz="2800" dirty="0" err="1" smtClean="0"/>
              <a:t>during</a:t>
            </a:r>
            <a:r>
              <a:rPr lang="it-IT" sz="2800" dirty="0" smtClean="0"/>
              <a:t> </a:t>
            </a:r>
            <a:r>
              <a:rPr lang="it-IT" sz="2800" dirty="0" err="1" smtClean="0"/>
              <a:t>operation</a:t>
            </a:r>
            <a:r>
              <a:rPr lang="it-IT" sz="2800" dirty="0" smtClean="0"/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</a:t>
            </a:r>
            <a:r>
              <a:rPr lang="it-IT" sz="2800" dirty="0" err="1" smtClean="0"/>
              <a:t>largely</a:t>
            </a:r>
            <a:r>
              <a:rPr lang="it-IT" sz="2800" dirty="0" smtClean="0"/>
              <a:t> </a:t>
            </a:r>
            <a:r>
              <a:rPr lang="it-IT" sz="2800" dirty="0" err="1" smtClean="0"/>
              <a:t>local</a:t>
            </a:r>
            <a:r>
              <a:rPr lang="it-IT" sz="2800" dirty="0" smtClean="0"/>
              <a:t> (≈50-70%): </a:t>
            </a:r>
            <a:r>
              <a:rPr lang="it-IT" sz="2800" dirty="0" err="1" smtClean="0"/>
              <a:t>stipends</a:t>
            </a:r>
            <a:r>
              <a:rPr lang="it-IT" sz="2800" dirty="0" smtClean="0"/>
              <a:t>, </a:t>
            </a:r>
            <a:r>
              <a:rPr lang="it-IT" sz="2800" dirty="0" err="1" smtClean="0"/>
              <a:t>local</a:t>
            </a:r>
            <a:r>
              <a:rPr lang="it-IT" sz="2800" dirty="0" smtClean="0"/>
              <a:t> </a:t>
            </a:r>
            <a:r>
              <a:rPr lang="it-IT" sz="2800" dirty="0" err="1" smtClean="0"/>
              <a:t>infrastructures</a:t>
            </a:r>
            <a:r>
              <a:rPr lang="it-IT" sz="2800" dirty="0" smtClean="0"/>
              <a:t> and </a:t>
            </a:r>
            <a:r>
              <a:rPr lang="it-IT" sz="2800" dirty="0" err="1" smtClean="0"/>
              <a:t>taxes</a:t>
            </a:r>
            <a:endParaRPr lang="it-IT" sz="2800" dirty="0" smtClean="0"/>
          </a:p>
          <a:p>
            <a:r>
              <a:rPr lang="it-IT" sz="2800" dirty="0" err="1" smtClean="0"/>
              <a:t>It</a:t>
            </a:r>
            <a:r>
              <a:rPr lang="it-IT" sz="2800" dirty="0" smtClean="0"/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</a:t>
            </a:r>
            <a:r>
              <a:rPr lang="it-IT" sz="2800" dirty="0" err="1" smtClean="0"/>
              <a:t>easier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attract</a:t>
            </a:r>
            <a:r>
              <a:rPr lang="it-IT" sz="2800" dirty="0" smtClean="0"/>
              <a:t> </a:t>
            </a:r>
            <a:r>
              <a:rPr lang="it-IT" sz="2800" dirty="0" err="1" smtClean="0"/>
              <a:t>local</a:t>
            </a:r>
            <a:r>
              <a:rPr lang="it-IT" sz="2800" dirty="0" smtClean="0"/>
              <a:t> and private </a:t>
            </a:r>
            <a:r>
              <a:rPr lang="it-IT" sz="2800" dirty="0" err="1" smtClean="0"/>
              <a:t>one-off</a:t>
            </a:r>
            <a:r>
              <a:rPr lang="it-IT" sz="2800" dirty="0" smtClean="0"/>
              <a:t> </a:t>
            </a:r>
            <a:r>
              <a:rPr lang="it-IT" sz="2800" dirty="0" err="1" smtClean="0"/>
              <a:t>funding</a:t>
            </a:r>
            <a:r>
              <a:rPr lang="it-IT" sz="2800" dirty="0" smtClean="0"/>
              <a:t> </a:t>
            </a:r>
            <a:r>
              <a:rPr lang="it-IT" sz="2800" dirty="0" err="1" smtClean="0"/>
              <a:t>during</a:t>
            </a:r>
            <a:r>
              <a:rPr lang="it-IT" sz="2800" dirty="0" smtClean="0"/>
              <a:t> </a:t>
            </a:r>
            <a:r>
              <a:rPr lang="it-IT" sz="2800" dirty="0" err="1" smtClean="0"/>
              <a:t>construction</a:t>
            </a:r>
            <a:r>
              <a:rPr lang="it-IT" sz="2800" dirty="0" smtClean="0"/>
              <a:t> (</a:t>
            </a:r>
            <a:r>
              <a:rPr lang="it-IT" sz="2800" dirty="0" err="1" smtClean="0"/>
              <a:t>but</a:t>
            </a:r>
            <a:r>
              <a:rPr lang="it-IT" sz="2800" dirty="0" smtClean="0"/>
              <a:t> </a:t>
            </a:r>
            <a:r>
              <a:rPr lang="it-IT" sz="2800" dirty="0" smtClean="0"/>
              <a:t>in </a:t>
            </a:r>
            <a:r>
              <a:rPr lang="it-IT" sz="2800" dirty="0" err="1" smtClean="0"/>
              <a:t>friendly</a:t>
            </a:r>
            <a:r>
              <a:rPr lang="it-IT" sz="2800" dirty="0" smtClean="0"/>
              <a:t> fiscal </a:t>
            </a:r>
            <a:r>
              <a:rPr lang="it-IT" sz="2800" dirty="0" err="1" smtClean="0"/>
              <a:t>environment</a:t>
            </a:r>
            <a:r>
              <a:rPr lang="it-IT" sz="2800" dirty="0" smtClean="0"/>
              <a:t>)</a:t>
            </a:r>
            <a:endParaRPr lang="it-IT" sz="2800" dirty="0" smtClean="0"/>
          </a:p>
          <a:p>
            <a:r>
              <a:rPr lang="it-IT" sz="2800" dirty="0" err="1" smtClean="0"/>
              <a:t>Operation</a:t>
            </a:r>
            <a:r>
              <a:rPr lang="it-IT" sz="2800" dirty="0" smtClean="0"/>
              <a:t> </a:t>
            </a:r>
            <a:r>
              <a:rPr lang="it-IT" sz="2800" dirty="0" err="1" smtClean="0"/>
              <a:t>costs</a:t>
            </a:r>
            <a:r>
              <a:rPr lang="it-IT" sz="2800" dirty="0" smtClean="0"/>
              <a:t> </a:t>
            </a:r>
            <a:r>
              <a:rPr lang="it-IT" sz="2800" dirty="0" err="1" smtClean="0"/>
              <a:t>mainly</a:t>
            </a:r>
            <a:r>
              <a:rPr lang="it-IT" sz="2800" dirty="0" smtClean="0"/>
              <a:t> </a:t>
            </a:r>
            <a:r>
              <a:rPr lang="it-IT" sz="2800" dirty="0" err="1" smtClean="0"/>
              <a:t>borne</a:t>
            </a:r>
            <a:r>
              <a:rPr lang="it-IT" sz="2800" dirty="0" smtClean="0"/>
              <a:t> on </a:t>
            </a:r>
            <a:r>
              <a:rPr lang="it-IT" sz="2800" dirty="0" err="1" smtClean="0"/>
              <a:t>research</a:t>
            </a:r>
            <a:r>
              <a:rPr lang="it-IT" sz="2800" dirty="0" smtClean="0"/>
              <a:t> </a:t>
            </a:r>
            <a:r>
              <a:rPr lang="it-IT" sz="2800" dirty="0" err="1" smtClean="0"/>
              <a:t>funding</a:t>
            </a:r>
            <a:endParaRPr lang="it-IT" sz="2800" dirty="0" smtClean="0"/>
          </a:p>
          <a:p>
            <a:r>
              <a:rPr lang="it-IT" sz="2800" dirty="0" smtClean="0"/>
              <a:t>In </a:t>
            </a:r>
            <a:r>
              <a:rPr lang="it-IT" sz="2800" dirty="0" err="1" smtClean="0"/>
              <a:t>all</a:t>
            </a:r>
            <a:r>
              <a:rPr lang="it-IT" sz="2800" dirty="0" smtClean="0"/>
              <a:t> </a:t>
            </a:r>
            <a:r>
              <a:rPr lang="it-IT" sz="2800" dirty="0" err="1" smtClean="0"/>
              <a:t>cases</a:t>
            </a:r>
            <a:r>
              <a:rPr lang="it-IT" sz="2800" dirty="0" smtClean="0"/>
              <a:t>: </a:t>
            </a:r>
            <a:r>
              <a:rPr lang="it-IT" sz="2800" dirty="0" err="1" smtClean="0"/>
              <a:t>returns</a:t>
            </a:r>
            <a:r>
              <a:rPr lang="it-IT" sz="2800" dirty="0" smtClean="0"/>
              <a:t> </a:t>
            </a:r>
            <a:r>
              <a:rPr lang="it-IT" sz="2800" dirty="0" err="1" smtClean="0"/>
              <a:t>depend</a:t>
            </a:r>
            <a:r>
              <a:rPr lang="it-IT" sz="2800" dirty="0" smtClean="0"/>
              <a:t> on “</a:t>
            </a:r>
            <a:r>
              <a:rPr lang="it-IT" sz="2800" dirty="0" err="1" smtClean="0"/>
              <a:t>absorptivity</a:t>
            </a:r>
            <a:r>
              <a:rPr lang="it-IT" sz="2800" dirty="0" smtClean="0"/>
              <a:t>”, </a:t>
            </a:r>
            <a:r>
              <a:rPr lang="it-IT" sz="2800" dirty="0" err="1" smtClean="0"/>
              <a:t>which</a:t>
            </a:r>
            <a:r>
              <a:rPr lang="it-IT" sz="2800" dirty="0" smtClean="0"/>
              <a:t>, in turn, </a:t>
            </a:r>
            <a:r>
              <a:rPr lang="it-IT" sz="2800" dirty="0" err="1" smtClean="0"/>
              <a:t>requires</a:t>
            </a:r>
            <a:r>
              <a:rPr lang="it-IT" sz="2800" dirty="0" smtClean="0"/>
              <a:t> </a:t>
            </a:r>
            <a:r>
              <a:rPr lang="it-IT" sz="2800" dirty="0" err="1" smtClean="0"/>
              <a:t>supporting</a:t>
            </a:r>
            <a:r>
              <a:rPr lang="it-IT" sz="2800" dirty="0" smtClean="0"/>
              <a:t> </a:t>
            </a:r>
            <a:r>
              <a:rPr lang="it-IT" sz="2800" dirty="0" err="1" smtClean="0"/>
              <a:t>actions</a:t>
            </a:r>
            <a:r>
              <a:rPr lang="it-IT" sz="2800" dirty="0" smtClean="0"/>
              <a:t> (e.g. on </a:t>
            </a:r>
            <a:r>
              <a:rPr lang="it-IT" sz="2800" dirty="0" err="1" smtClean="0"/>
              <a:t>scientific</a:t>
            </a:r>
            <a:r>
              <a:rPr lang="it-IT" sz="2800" dirty="0" smtClean="0"/>
              <a:t> </a:t>
            </a:r>
            <a:r>
              <a:rPr lang="it-IT" sz="2800" dirty="0" err="1" smtClean="0"/>
              <a:t>users</a:t>
            </a:r>
            <a:r>
              <a:rPr lang="it-IT" sz="2800" dirty="0" smtClean="0"/>
              <a:t> and science </a:t>
            </a:r>
            <a:r>
              <a:rPr lang="it-IT" sz="2800" dirty="0" err="1" smtClean="0"/>
              <a:t>parks</a:t>
            </a:r>
            <a:r>
              <a:rPr lang="it-IT" sz="2800" dirty="0" smtClean="0"/>
              <a:t>)</a:t>
            </a:r>
          </a:p>
          <a:p>
            <a:endParaRPr lang="it-IT" sz="28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78098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The RAMIRI II project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184576"/>
          </a:xfrm>
        </p:spPr>
        <p:txBody>
          <a:bodyPr>
            <a:noAutofit/>
          </a:bodyPr>
          <a:lstStyle/>
          <a:p>
            <a:r>
              <a:rPr lang="it-IT" sz="2800" dirty="0" err="1" smtClean="0"/>
              <a:t>Two</a:t>
            </a:r>
            <a:r>
              <a:rPr lang="it-IT" sz="2800" dirty="0" smtClean="0"/>
              <a:t> </a:t>
            </a:r>
            <a:r>
              <a:rPr lang="it-IT" sz="2800" dirty="0" err="1" smtClean="0"/>
              <a:t>groups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≈60 people: Junior, </a:t>
            </a:r>
            <a:r>
              <a:rPr lang="it-IT" sz="2800" dirty="0" err="1" smtClean="0"/>
              <a:t>Government</a:t>
            </a:r>
            <a:r>
              <a:rPr lang="it-IT" sz="2800" dirty="0" smtClean="0"/>
              <a:t> </a:t>
            </a:r>
            <a:r>
              <a:rPr lang="it-IT" sz="2800" dirty="0" err="1" smtClean="0"/>
              <a:t>officers</a:t>
            </a:r>
            <a:r>
              <a:rPr lang="it-IT" sz="2800" dirty="0" smtClean="0"/>
              <a:t> and future RI </a:t>
            </a:r>
            <a:r>
              <a:rPr lang="it-IT" sz="2800" dirty="0" err="1" smtClean="0"/>
              <a:t>managers</a:t>
            </a:r>
            <a:r>
              <a:rPr lang="it-IT" sz="2800" dirty="0" smtClean="0"/>
              <a:t>: </a:t>
            </a:r>
            <a:r>
              <a:rPr lang="it-IT" sz="2800" dirty="0" err="1" smtClean="0"/>
              <a:t>main</a:t>
            </a:r>
            <a:r>
              <a:rPr lang="it-IT" sz="2800" dirty="0" smtClean="0"/>
              <a:t> </a:t>
            </a:r>
            <a:r>
              <a:rPr lang="it-IT" sz="2800" dirty="0" err="1" smtClean="0"/>
              <a:t>organization</a:t>
            </a:r>
            <a:r>
              <a:rPr lang="it-IT" sz="2800" dirty="0" smtClean="0"/>
              <a:t>: </a:t>
            </a:r>
            <a:r>
              <a:rPr lang="it-IT" sz="2800" dirty="0" err="1" smtClean="0"/>
              <a:t>UK+It</a:t>
            </a:r>
            <a:endParaRPr lang="it-IT" sz="2800" dirty="0" smtClean="0"/>
          </a:p>
          <a:p>
            <a:r>
              <a:rPr lang="it-IT" sz="2800" dirty="0" err="1" smtClean="0"/>
              <a:t>Two</a:t>
            </a:r>
            <a:r>
              <a:rPr lang="it-IT" sz="2800" dirty="0" smtClean="0"/>
              <a:t> </a:t>
            </a:r>
            <a:r>
              <a:rPr lang="it-IT" sz="2800" dirty="0" err="1" smtClean="0"/>
              <a:t>meetings</a:t>
            </a:r>
            <a:r>
              <a:rPr lang="it-IT" sz="2800" dirty="0" smtClean="0"/>
              <a:t> per </a:t>
            </a:r>
            <a:r>
              <a:rPr lang="it-IT" sz="2800" dirty="0" err="1" smtClean="0"/>
              <a:t>group</a:t>
            </a:r>
            <a:r>
              <a:rPr lang="it-IT" sz="2800" dirty="0" smtClean="0"/>
              <a:t> in </a:t>
            </a:r>
            <a:r>
              <a:rPr lang="it-IT" sz="2800" dirty="0" err="1" smtClean="0"/>
              <a:t>specific</a:t>
            </a:r>
            <a:r>
              <a:rPr lang="it-IT" sz="2800" dirty="0" smtClean="0"/>
              <a:t> </a:t>
            </a:r>
            <a:r>
              <a:rPr lang="it-IT" sz="2800" dirty="0" err="1" smtClean="0"/>
              <a:t>RI+technology</a:t>
            </a:r>
            <a:r>
              <a:rPr lang="it-IT" sz="2800" dirty="0" smtClean="0"/>
              <a:t> transfer </a:t>
            </a:r>
            <a:r>
              <a:rPr lang="it-IT" sz="2800" dirty="0" err="1" smtClean="0"/>
              <a:t>areas</a:t>
            </a:r>
            <a:r>
              <a:rPr lang="it-IT" sz="2800" dirty="0" smtClean="0"/>
              <a:t> (in </a:t>
            </a:r>
            <a:r>
              <a:rPr lang="it-IT" sz="2800" dirty="0" err="1" smtClean="0"/>
              <a:t>It</a:t>
            </a:r>
            <a:r>
              <a:rPr lang="it-IT" sz="2800" dirty="0" smtClean="0"/>
              <a:t>, </a:t>
            </a:r>
            <a:r>
              <a:rPr lang="it-IT" sz="2800" dirty="0" err="1" smtClean="0"/>
              <a:t>Nl</a:t>
            </a:r>
            <a:r>
              <a:rPr lang="it-IT" sz="2800" dirty="0" smtClean="0"/>
              <a:t>, </a:t>
            </a:r>
            <a:r>
              <a:rPr lang="it-IT" sz="2800" dirty="0" err="1" smtClean="0"/>
              <a:t>Cz</a:t>
            </a:r>
            <a:r>
              <a:rPr lang="it-IT" sz="2800" dirty="0" smtClean="0"/>
              <a:t>), </a:t>
            </a:r>
            <a:r>
              <a:rPr lang="it-IT" sz="2800" dirty="0" err="1" smtClean="0"/>
              <a:t>one</a:t>
            </a:r>
            <a:r>
              <a:rPr lang="it-IT" sz="2800" dirty="0" smtClean="0"/>
              <a:t> meeting </a:t>
            </a:r>
            <a:r>
              <a:rPr lang="it-IT" sz="2800" dirty="0" err="1" smtClean="0"/>
              <a:t>with</a:t>
            </a:r>
            <a:r>
              <a:rPr lang="it-IT" sz="2800" dirty="0" smtClean="0"/>
              <a:t> </a:t>
            </a:r>
            <a:r>
              <a:rPr lang="it-IT" sz="2800" dirty="0" err="1" smtClean="0"/>
              <a:t>students</a:t>
            </a:r>
            <a:r>
              <a:rPr lang="it-IT" sz="2800" dirty="0" smtClean="0"/>
              <a:t> and </a:t>
            </a:r>
            <a:r>
              <a:rPr lang="it-IT" sz="2800" dirty="0" err="1" smtClean="0"/>
              <a:t>teachers</a:t>
            </a:r>
            <a:r>
              <a:rPr lang="it-IT" sz="2800" dirty="0" smtClean="0"/>
              <a:t> in Science MBA </a:t>
            </a:r>
            <a:r>
              <a:rPr lang="it-IT" sz="2800" dirty="0" err="1" smtClean="0"/>
              <a:t>course</a:t>
            </a:r>
            <a:r>
              <a:rPr lang="it-IT" sz="2800" dirty="0" smtClean="0"/>
              <a:t> (</a:t>
            </a:r>
            <a:r>
              <a:rPr lang="it-IT" sz="2800" dirty="0" err="1" smtClean="0"/>
              <a:t>Slo</a:t>
            </a:r>
            <a:r>
              <a:rPr lang="it-IT" sz="2800" dirty="0" smtClean="0"/>
              <a:t>)</a:t>
            </a:r>
          </a:p>
          <a:p>
            <a:r>
              <a:rPr lang="it-IT" sz="2800" dirty="0" err="1" smtClean="0"/>
              <a:t>Topics</a:t>
            </a:r>
            <a:r>
              <a:rPr lang="it-IT" sz="2800" dirty="0" smtClean="0"/>
              <a:t>: </a:t>
            </a:r>
            <a:r>
              <a:rPr lang="it-IT" sz="2800" dirty="0" err="1" smtClean="0"/>
              <a:t>from</a:t>
            </a:r>
            <a:r>
              <a:rPr lang="it-IT" sz="2800" dirty="0" smtClean="0"/>
              <a:t> HR management </a:t>
            </a:r>
            <a:r>
              <a:rPr lang="it-IT" sz="2800" dirty="0" err="1" smtClean="0"/>
              <a:t>to</a:t>
            </a:r>
            <a:r>
              <a:rPr lang="it-IT" sz="2800" dirty="0" smtClean="0"/>
              <a:t> IPR and </a:t>
            </a:r>
            <a:r>
              <a:rPr lang="it-IT" sz="2800" dirty="0" err="1" smtClean="0"/>
              <a:t>socioeconomic</a:t>
            </a:r>
            <a:r>
              <a:rPr lang="it-IT" sz="2800" dirty="0" smtClean="0"/>
              <a:t> </a:t>
            </a:r>
            <a:r>
              <a:rPr lang="it-IT" sz="2800" dirty="0" err="1" smtClean="0"/>
              <a:t>returns</a:t>
            </a:r>
            <a:r>
              <a:rPr lang="it-IT" sz="2800" dirty="0" smtClean="0"/>
              <a:t> </a:t>
            </a:r>
            <a:r>
              <a:rPr lang="it-IT" sz="2800" dirty="0" err="1" smtClean="0"/>
              <a:t>aspects</a:t>
            </a:r>
            <a:r>
              <a:rPr lang="it-IT" sz="2800" dirty="0" smtClean="0"/>
              <a:t>, </a:t>
            </a:r>
            <a:r>
              <a:rPr lang="it-IT" sz="2800" dirty="0" err="1" smtClean="0"/>
              <a:t>excellence</a:t>
            </a:r>
            <a:r>
              <a:rPr lang="it-IT" sz="2800" dirty="0" smtClean="0"/>
              <a:t> vs </a:t>
            </a:r>
            <a:r>
              <a:rPr lang="it-IT" sz="2800" dirty="0" err="1" smtClean="0"/>
              <a:t>relevance</a:t>
            </a:r>
            <a:r>
              <a:rPr lang="it-IT" sz="2800" dirty="0" smtClean="0"/>
              <a:t>: open </a:t>
            </a:r>
            <a:r>
              <a:rPr lang="it-IT" sz="2800" dirty="0" err="1" smtClean="0"/>
              <a:t>access</a:t>
            </a:r>
            <a:r>
              <a:rPr lang="it-IT" sz="2800" dirty="0" smtClean="0"/>
              <a:t> vs industrial </a:t>
            </a:r>
            <a:r>
              <a:rPr lang="it-IT" sz="2800" dirty="0" err="1" smtClean="0"/>
              <a:t>use</a:t>
            </a:r>
            <a:r>
              <a:rPr lang="it-IT" sz="2800" dirty="0" smtClean="0"/>
              <a:t>, etc.</a:t>
            </a:r>
          </a:p>
          <a:p>
            <a:r>
              <a:rPr lang="it-IT" sz="2800" dirty="0" err="1" smtClean="0"/>
              <a:t>From</a:t>
            </a:r>
            <a:r>
              <a:rPr lang="it-IT" sz="2800" dirty="0" smtClean="0"/>
              <a:t> RAMIRI I: best </a:t>
            </a:r>
            <a:r>
              <a:rPr lang="it-IT" sz="2800" dirty="0" err="1" smtClean="0"/>
              <a:t>practice</a:t>
            </a:r>
            <a:r>
              <a:rPr lang="it-IT" sz="2800" dirty="0" smtClean="0"/>
              <a:t> “</a:t>
            </a:r>
            <a:r>
              <a:rPr lang="it-IT" sz="2800" dirty="0" err="1" smtClean="0"/>
              <a:t>tool</a:t>
            </a:r>
            <a:r>
              <a:rPr lang="it-IT" sz="2800" dirty="0" smtClean="0"/>
              <a:t> box”</a:t>
            </a:r>
          </a:p>
          <a:p>
            <a:r>
              <a:rPr lang="it-IT" sz="2800" dirty="0" smtClean="0"/>
              <a:t>And: Career </a:t>
            </a:r>
            <a:r>
              <a:rPr lang="it-IT" sz="2800" dirty="0" err="1" smtClean="0"/>
              <a:t>mobility</a:t>
            </a:r>
            <a:r>
              <a:rPr lang="it-IT" sz="2800" dirty="0" smtClean="0"/>
              <a:t> management, </a:t>
            </a:r>
            <a:r>
              <a:rPr lang="it-IT" sz="2800" dirty="0" err="1" smtClean="0"/>
              <a:t>also</a:t>
            </a:r>
            <a:r>
              <a:rPr lang="it-IT" sz="2800" dirty="0" smtClean="0"/>
              <a:t> </a:t>
            </a:r>
            <a:r>
              <a:rPr lang="it-IT" sz="2800" dirty="0" err="1" smtClean="0"/>
              <a:t>for</a:t>
            </a:r>
            <a:r>
              <a:rPr lang="it-IT" sz="2800" dirty="0" smtClean="0"/>
              <a:t> </a:t>
            </a:r>
            <a:r>
              <a:rPr lang="it-IT" sz="2800" dirty="0" err="1" smtClean="0"/>
              <a:t>technicians</a:t>
            </a:r>
            <a:r>
              <a:rPr lang="it-IT" sz="2800" dirty="0" smtClean="0"/>
              <a:t> (</a:t>
            </a:r>
            <a:r>
              <a:rPr lang="it-IT" sz="2800" dirty="0" err="1" smtClean="0"/>
              <a:t>EIROForum</a:t>
            </a:r>
            <a:r>
              <a:rPr lang="it-IT" sz="2800" dirty="0" smtClean="0"/>
              <a:t> and ESFRI)</a:t>
            </a: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138987" cy="725488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The </a:t>
            </a:r>
            <a:r>
              <a:rPr lang="it-IT" sz="3600" b="1" dirty="0" err="1" smtClean="0"/>
              <a:t>Virtuous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Cycle</a:t>
            </a:r>
            <a:endParaRPr lang="it-IT" sz="3600" b="1" dirty="0" smtClean="0"/>
          </a:p>
        </p:txBody>
      </p:sp>
      <p:pic>
        <p:nvPicPr>
          <p:cNvPr id="17412" name="Picture 3" descr="C:\Documents and Settings\carlo.rizzuto\Desktop\Animazione\55 frecce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28938" y="2163763"/>
            <a:ext cx="2857500" cy="2908300"/>
          </a:xfrm>
          <a:noFill/>
        </p:spPr>
      </p:pic>
      <p:sp>
        <p:nvSpPr>
          <p:cNvPr id="17413" name="CasellaDiTesto 6"/>
          <p:cNvSpPr txBox="1">
            <a:spLocks noChangeArrowheads="1"/>
          </p:cNvSpPr>
          <p:nvPr/>
        </p:nvSpPr>
        <p:spPr bwMode="auto">
          <a:xfrm>
            <a:off x="3378737" y="1357298"/>
            <a:ext cx="21674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000" b="1" dirty="0" err="1">
                <a:solidFill>
                  <a:srgbClr val="0054A6"/>
                </a:solidFill>
              </a:rPr>
              <a:t>Increase</a:t>
            </a:r>
            <a:r>
              <a:rPr lang="it-IT" sz="2000" b="1" dirty="0">
                <a:solidFill>
                  <a:srgbClr val="0054A6"/>
                </a:solidFill>
              </a:rPr>
              <a:t> </a:t>
            </a:r>
            <a:r>
              <a:rPr lang="it-IT" sz="2000" b="1" dirty="0" err="1">
                <a:solidFill>
                  <a:srgbClr val="0054A6"/>
                </a:solidFill>
              </a:rPr>
              <a:t>of</a:t>
            </a:r>
            <a:r>
              <a:rPr lang="it-IT" sz="2000" b="1" dirty="0">
                <a:solidFill>
                  <a:srgbClr val="0054A6"/>
                </a:solidFill>
              </a:rPr>
              <a:t> </a:t>
            </a:r>
          </a:p>
          <a:p>
            <a:pPr algn="ctr"/>
            <a:r>
              <a:rPr lang="it-IT" sz="2000" b="1" dirty="0" err="1">
                <a:solidFill>
                  <a:srgbClr val="0054A6"/>
                </a:solidFill>
              </a:rPr>
              <a:t>quality</a:t>
            </a:r>
            <a:r>
              <a:rPr lang="it-IT" sz="2000" b="1" dirty="0">
                <a:solidFill>
                  <a:srgbClr val="0054A6"/>
                </a:solidFill>
              </a:rPr>
              <a:t> </a:t>
            </a:r>
            <a:r>
              <a:rPr lang="it-IT" sz="2000" b="1" dirty="0" err="1">
                <a:solidFill>
                  <a:srgbClr val="0054A6"/>
                </a:solidFill>
              </a:rPr>
              <a:t>of</a:t>
            </a:r>
            <a:r>
              <a:rPr lang="it-IT" sz="2000" b="1" dirty="0">
                <a:solidFill>
                  <a:srgbClr val="0054A6"/>
                </a:solidFill>
              </a:rPr>
              <a:t> </a:t>
            </a:r>
            <a:r>
              <a:rPr lang="it-IT" sz="2000" b="1" dirty="0" err="1">
                <a:solidFill>
                  <a:srgbClr val="0054A6"/>
                </a:solidFill>
              </a:rPr>
              <a:t>research</a:t>
            </a:r>
            <a:endParaRPr lang="it-IT" sz="2000" b="1" dirty="0">
              <a:solidFill>
                <a:srgbClr val="0054A6"/>
              </a:solidFill>
            </a:endParaRPr>
          </a:p>
        </p:txBody>
      </p:sp>
      <p:sp>
        <p:nvSpPr>
          <p:cNvPr id="17414" name="CasellaDiTesto 7"/>
          <p:cNvSpPr txBox="1">
            <a:spLocks noChangeArrowheads="1"/>
          </p:cNvSpPr>
          <p:nvPr/>
        </p:nvSpPr>
        <p:spPr bwMode="auto">
          <a:xfrm>
            <a:off x="1785938" y="5072063"/>
            <a:ext cx="49291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 dirty="0">
                <a:solidFill>
                  <a:srgbClr val="0054A6"/>
                </a:solidFill>
              </a:rPr>
              <a:t>More </a:t>
            </a:r>
            <a:r>
              <a:rPr lang="it-IT" sz="2000" b="1" dirty="0" err="1">
                <a:solidFill>
                  <a:srgbClr val="0054A6"/>
                </a:solidFill>
              </a:rPr>
              <a:t>innovation</a:t>
            </a:r>
            <a:r>
              <a:rPr lang="it-IT" sz="2000" b="1" dirty="0">
                <a:solidFill>
                  <a:srgbClr val="0054A6"/>
                </a:solidFill>
              </a:rPr>
              <a:t> and </a:t>
            </a:r>
            <a:r>
              <a:rPr lang="it-IT" sz="2000" b="1" dirty="0" err="1">
                <a:solidFill>
                  <a:srgbClr val="0054A6"/>
                </a:solidFill>
              </a:rPr>
              <a:t>quality</a:t>
            </a:r>
            <a:r>
              <a:rPr lang="it-IT" sz="2000" b="1" dirty="0">
                <a:solidFill>
                  <a:srgbClr val="0054A6"/>
                </a:solidFill>
              </a:rPr>
              <a:t> </a:t>
            </a:r>
            <a:r>
              <a:rPr lang="it-IT" sz="2000" b="1" dirty="0" err="1">
                <a:solidFill>
                  <a:srgbClr val="0054A6"/>
                </a:solidFill>
              </a:rPr>
              <a:t>procurements</a:t>
            </a:r>
            <a:r>
              <a:rPr lang="it-IT" sz="2000" b="1" dirty="0">
                <a:solidFill>
                  <a:srgbClr val="0054A6"/>
                </a:solidFill>
              </a:rPr>
              <a:t>: </a:t>
            </a:r>
          </a:p>
          <a:p>
            <a:pPr algn="ctr"/>
            <a:r>
              <a:rPr lang="it-IT" sz="2000" b="1" dirty="0" err="1">
                <a:solidFill>
                  <a:srgbClr val="0054A6"/>
                </a:solidFill>
              </a:rPr>
              <a:t>economic</a:t>
            </a:r>
            <a:r>
              <a:rPr lang="it-IT" sz="2000" b="1" dirty="0">
                <a:solidFill>
                  <a:srgbClr val="0054A6"/>
                </a:solidFill>
              </a:rPr>
              <a:t> and social </a:t>
            </a:r>
            <a:r>
              <a:rPr lang="it-IT" sz="2000" b="1" dirty="0" err="1">
                <a:solidFill>
                  <a:srgbClr val="0054A6"/>
                </a:solidFill>
              </a:rPr>
              <a:t>returns</a:t>
            </a:r>
            <a:endParaRPr lang="it-IT" sz="2000" b="1" dirty="0">
              <a:solidFill>
                <a:srgbClr val="0054A6"/>
              </a:solidFill>
            </a:endParaRPr>
          </a:p>
        </p:txBody>
      </p:sp>
      <p:sp>
        <p:nvSpPr>
          <p:cNvPr id="17415" name="CasellaDiTesto 8"/>
          <p:cNvSpPr txBox="1">
            <a:spLocks noChangeArrowheads="1"/>
          </p:cNvSpPr>
          <p:nvPr/>
        </p:nvSpPr>
        <p:spPr bwMode="auto">
          <a:xfrm>
            <a:off x="392359" y="3286125"/>
            <a:ext cx="26871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000" b="1" dirty="0" err="1">
                <a:solidFill>
                  <a:srgbClr val="0054A6"/>
                </a:solidFill>
              </a:rPr>
              <a:t>Increase</a:t>
            </a:r>
            <a:r>
              <a:rPr lang="it-IT" sz="2000" b="1" dirty="0">
                <a:solidFill>
                  <a:srgbClr val="0054A6"/>
                </a:solidFill>
              </a:rPr>
              <a:t> </a:t>
            </a:r>
            <a:r>
              <a:rPr lang="it-IT" sz="2000" b="1" dirty="0" err="1">
                <a:solidFill>
                  <a:srgbClr val="0054A6"/>
                </a:solidFill>
              </a:rPr>
              <a:t>of</a:t>
            </a:r>
            <a:endParaRPr lang="it-IT" sz="2000" b="1" dirty="0">
              <a:solidFill>
                <a:srgbClr val="0054A6"/>
              </a:solidFill>
            </a:endParaRPr>
          </a:p>
          <a:p>
            <a:pPr algn="ctr"/>
            <a:r>
              <a:rPr lang="it-IT" sz="2000" b="1" dirty="0" err="1">
                <a:solidFill>
                  <a:srgbClr val="0054A6"/>
                </a:solidFill>
              </a:rPr>
              <a:t>new</a:t>
            </a:r>
            <a:r>
              <a:rPr lang="it-IT" sz="2000" b="1" dirty="0">
                <a:solidFill>
                  <a:srgbClr val="0054A6"/>
                </a:solidFill>
              </a:rPr>
              <a:t> </a:t>
            </a:r>
            <a:r>
              <a:rPr lang="it-IT" sz="2000" b="1" dirty="0" err="1">
                <a:solidFill>
                  <a:srgbClr val="0054A6"/>
                </a:solidFill>
              </a:rPr>
              <a:t>financial</a:t>
            </a:r>
            <a:r>
              <a:rPr lang="it-IT" sz="2000" b="1" dirty="0">
                <a:solidFill>
                  <a:srgbClr val="0054A6"/>
                </a:solidFill>
              </a:rPr>
              <a:t> </a:t>
            </a:r>
            <a:r>
              <a:rPr lang="it-IT" sz="2000" b="1" dirty="0" err="1">
                <a:solidFill>
                  <a:srgbClr val="0054A6"/>
                </a:solidFill>
              </a:rPr>
              <a:t>resources</a:t>
            </a:r>
            <a:endParaRPr lang="it-IT" sz="2000" b="1" dirty="0">
              <a:solidFill>
                <a:srgbClr val="0054A6"/>
              </a:solidFill>
            </a:endParaRPr>
          </a:p>
        </p:txBody>
      </p:sp>
      <p:sp>
        <p:nvSpPr>
          <p:cNvPr id="17416" name="CasellaDiTesto 9"/>
          <p:cNvSpPr txBox="1">
            <a:spLocks noChangeArrowheads="1"/>
          </p:cNvSpPr>
          <p:nvPr/>
        </p:nvSpPr>
        <p:spPr bwMode="auto">
          <a:xfrm>
            <a:off x="5717867" y="3143250"/>
            <a:ext cx="31629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000" b="1" dirty="0" err="1">
                <a:solidFill>
                  <a:srgbClr val="0054A6"/>
                </a:solidFill>
              </a:rPr>
              <a:t>Increased</a:t>
            </a:r>
            <a:r>
              <a:rPr lang="it-IT" sz="2000" b="1" dirty="0">
                <a:solidFill>
                  <a:srgbClr val="0054A6"/>
                </a:solidFill>
              </a:rPr>
              <a:t> </a:t>
            </a:r>
            <a:r>
              <a:rPr lang="it-IT" sz="2000" b="1" dirty="0" err="1">
                <a:solidFill>
                  <a:srgbClr val="0054A6"/>
                </a:solidFill>
              </a:rPr>
              <a:t>attraction</a:t>
            </a:r>
            <a:r>
              <a:rPr lang="it-IT" sz="2000" b="1" dirty="0">
                <a:solidFill>
                  <a:srgbClr val="0054A6"/>
                </a:solidFill>
              </a:rPr>
              <a:t> </a:t>
            </a:r>
            <a:r>
              <a:rPr lang="it-IT" sz="2000" b="1" dirty="0" err="1">
                <a:solidFill>
                  <a:srgbClr val="0054A6"/>
                </a:solidFill>
              </a:rPr>
              <a:t>of</a:t>
            </a:r>
            <a:r>
              <a:rPr lang="it-IT" sz="2000" b="1" dirty="0">
                <a:solidFill>
                  <a:srgbClr val="0054A6"/>
                </a:solidFill>
              </a:rPr>
              <a:t> </a:t>
            </a:r>
          </a:p>
          <a:p>
            <a:pPr algn="ctr"/>
            <a:r>
              <a:rPr lang="it-IT" sz="2000" b="1" dirty="0" err="1">
                <a:solidFill>
                  <a:srgbClr val="0054A6"/>
                </a:solidFill>
              </a:rPr>
              <a:t>human</a:t>
            </a:r>
            <a:r>
              <a:rPr lang="it-IT" sz="2000" b="1" dirty="0">
                <a:solidFill>
                  <a:srgbClr val="0054A6"/>
                </a:solidFill>
              </a:rPr>
              <a:t> </a:t>
            </a:r>
            <a:r>
              <a:rPr lang="it-IT" sz="2000" b="1" dirty="0" err="1">
                <a:solidFill>
                  <a:srgbClr val="0054A6"/>
                </a:solidFill>
              </a:rPr>
              <a:t>resources</a:t>
            </a:r>
            <a:r>
              <a:rPr lang="it-IT" sz="2000" b="1" dirty="0">
                <a:solidFill>
                  <a:srgbClr val="0054A6"/>
                </a:solidFill>
              </a:rPr>
              <a:t> and </a:t>
            </a:r>
            <a:r>
              <a:rPr lang="it-IT" sz="2000" b="1" dirty="0" err="1">
                <a:solidFill>
                  <a:srgbClr val="0054A6"/>
                </a:solidFill>
              </a:rPr>
              <a:t>ideas</a:t>
            </a:r>
            <a:r>
              <a:rPr lang="it-IT" sz="2000" b="1" dirty="0">
                <a:solidFill>
                  <a:srgbClr val="0054A6"/>
                </a:solidFill>
              </a:rPr>
              <a:t>:</a:t>
            </a:r>
          </a:p>
          <a:p>
            <a:pPr algn="ctr"/>
            <a:r>
              <a:rPr lang="it-IT" sz="2000" b="1" dirty="0" err="1">
                <a:solidFill>
                  <a:srgbClr val="0054A6"/>
                </a:solidFill>
              </a:rPr>
              <a:t>invent</a:t>
            </a:r>
            <a:r>
              <a:rPr lang="it-IT" sz="2000" b="1" dirty="0">
                <a:solidFill>
                  <a:srgbClr val="0054A6"/>
                </a:solidFill>
              </a:rPr>
              <a:t> </a:t>
            </a:r>
            <a:r>
              <a:rPr lang="it-IT" sz="2000" b="1" dirty="0" err="1">
                <a:solidFill>
                  <a:srgbClr val="0054A6"/>
                </a:solidFill>
              </a:rPr>
              <a:t>to</a:t>
            </a:r>
            <a:r>
              <a:rPr lang="it-IT" sz="2000" b="1" dirty="0">
                <a:solidFill>
                  <a:srgbClr val="0054A6"/>
                </a:solidFill>
              </a:rPr>
              <a:t> </a:t>
            </a:r>
            <a:r>
              <a:rPr lang="it-IT" sz="2000" b="1" dirty="0" err="1">
                <a:solidFill>
                  <a:srgbClr val="0054A6"/>
                </a:solidFill>
              </a:rPr>
              <a:t>discover</a:t>
            </a:r>
            <a:r>
              <a:rPr lang="it-IT" sz="2000" b="1" dirty="0">
                <a:solidFill>
                  <a:srgbClr val="0054A6"/>
                </a:solidFill>
              </a:rPr>
              <a:t>!</a:t>
            </a:r>
          </a:p>
        </p:txBody>
      </p:sp>
      <p:sp>
        <p:nvSpPr>
          <p:cNvPr id="17417" name="CasellaDiTesto 8"/>
          <p:cNvSpPr txBox="1">
            <a:spLocks noChangeArrowheads="1"/>
          </p:cNvSpPr>
          <p:nvPr/>
        </p:nvSpPr>
        <p:spPr bwMode="auto">
          <a:xfrm>
            <a:off x="3347864" y="3102059"/>
            <a:ext cx="17956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>
                <a:solidFill>
                  <a:srgbClr val="FF0000"/>
                </a:solidFill>
              </a:rPr>
              <a:t>fuel</a:t>
            </a:r>
            <a:r>
              <a:rPr lang="it-IT" sz="1600" b="1" dirty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it-IT" sz="1600" b="1" dirty="0" err="1" smtClean="0">
                <a:solidFill>
                  <a:srgbClr val="FF0000"/>
                </a:solidFill>
              </a:rPr>
              <a:t>National+Internatl</a:t>
            </a:r>
            <a:endParaRPr lang="it-IT" sz="1600" b="1" dirty="0">
              <a:solidFill>
                <a:srgbClr val="FF0000"/>
              </a:solidFill>
            </a:endParaRPr>
          </a:p>
          <a:p>
            <a:pPr algn="ctr"/>
            <a:r>
              <a:rPr lang="it-IT" sz="1600" b="1" dirty="0" err="1">
                <a:solidFill>
                  <a:srgbClr val="FF0000"/>
                </a:solidFill>
              </a:rPr>
              <a:t>resources</a:t>
            </a:r>
            <a:endParaRPr lang="it-IT" sz="1600" b="1" dirty="0">
              <a:solidFill>
                <a:srgbClr val="FF0000"/>
              </a:solidFill>
            </a:endParaRPr>
          </a:p>
        </p:txBody>
      </p:sp>
      <p:sp>
        <p:nvSpPr>
          <p:cNvPr id="17418" name="CasellaDiTesto 9"/>
          <p:cNvSpPr txBox="1">
            <a:spLocks noChangeArrowheads="1"/>
          </p:cNvSpPr>
          <p:nvPr/>
        </p:nvSpPr>
        <p:spPr bwMode="auto">
          <a:xfrm>
            <a:off x="2124988" y="5949280"/>
            <a:ext cx="41556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 err="1" smtClean="0">
                <a:solidFill>
                  <a:srgbClr val="FF0000"/>
                </a:solidFill>
              </a:rPr>
              <a:t>How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to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>
                <a:solidFill>
                  <a:srgbClr val="FF0000"/>
                </a:solidFill>
              </a:rPr>
              <a:t>aim</a:t>
            </a:r>
            <a:r>
              <a:rPr lang="it-IT" sz="2000" b="1" dirty="0">
                <a:solidFill>
                  <a:srgbClr val="FF0000"/>
                </a:solidFill>
              </a:rPr>
              <a:t> at a </a:t>
            </a:r>
            <a:r>
              <a:rPr lang="it-IT" sz="2000" b="1" dirty="0" err="1">
                <a:solidFill>
                  <a:srgbClr val="FF0000"/>
                </a:solidFill>
              </a:rPr>
              <a:t>self-sustaining</a:t>
            </a:r>
            <a:r>
              <a:rPr lang="it-IT" sz="2000" b="1" dirty="0">
                <a:solidFill>
                  <a:srgbClr val="FF0000"/>
                </a:solidFill>
              </a:rPr>
              <a:t> </a:t>
            </a:r>
            <a:r>
              <a:rPr lang="it-IT" sz="2000" b="1" dirty="0" err="1">
                <a:solidFill>
                  <a:srgbClr val="FF0000"/>
                </a:solidFill>
              </a:rPr>
              <a:t>cycle</a:t>
            </a:r>
            <a:r>
              <a:rPr lang="it-IT" sz="2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xfrm>
            <a:off x="357188" y="203200"/>
            <a:ext cx="8229600" cy="868363"/>
          </a:xfrm>
        </p:spPr>
        <p:txBody>
          <a:bodyPr/>
          <a:lstStyle/>
          <a:p>
            <a:r>
              <a:rPr lang="it-IT" sz="3600" b="1" dirty="0" err="1" smtClean="0"/>
              <a:t>Criteria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for</a:t>
            </a:r>
            <a:r>
              <a:rPr lang="it-IT" sz="3600" b="1" dirty="0" smtClean="0"/>
              <a:t> a </a:t>
            </a:r>
            <a:r>
              <a:rPr lang="it-IT" sz="3600" b="1" dirty="0" err="1" smtClean="0"/>
              <a:t>Pan-EU</a:t>
            </a:r>
            <a:r>
              <a:rPr lang="it-IT" sz="3600" b="1" dirty="0" smtClean="0"/>
              <a:t> RI</a:t>
            </a: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>
          <a:xfrm>
            <a:off x="285750" y="1500188"/>
            <a:ext cx="8401050" cy="5072062"/>
          </a:xfrm>
        </p:spPr>
        <p:txBody>
          <a:bodyPr/>
          <a:lstStyle/>
          <a:p>
            <a:r>
              <a:rPr lang="en-US" sz="2400" b="1" i="1" smtClean="0"/>
              <a:t>Excellence, recognized at EU and international level (in research, education, technology)</a:t>
            </a:r>
          </a:p>
          <a:p>
            <a:r>
              <a:rPr lang="en-US" sz="2400" b="1" i="1" smtClean="0"/>
              <a:t>Managerial and technical excellence to deliver top-level services, attracting a widely diversified and international community of scientific users </a:t>
            </a:r>
          </a:p>
          <a:p>
            <a:r>
              <a:rPr lang="en-US" sz="2400" b="1" i="1" smtClean="0"/>
              <a:t>Free, open access to rare resources through international competition, based only on excellence by peer review</a:t>
            </a:r>
          </a:p>
          <a:p>
            <a:r>
              <a:rPr lang="en-US" sz="2400" b="1" i="1" smtClean="0"/>
              <a:t>Public funded results published/shared in the public domain</a:t>
            </a:r>
          </a:p>
          <a:p>
            <a:r>
              <a:rPr lang="en-US" sz="2400" b="1" i="1" smtClean="0"/>
              <a:t>Access for training or proprietary research not interfering with peer-reviewed access (non-economic activity)</a:t>
            </a:r>
            <a:endParaRPr lang="it-IT" sz="2400" b="1" i="1" smtClean="0"/>
          </a:p>
          <a:p>
            <a:r>
              <a:rPr lang="en-US" sz="2400" b="1" i="1" smtClean="0"/>
              <a:t>Clear pan-European added value measured by the type and international outreach and integration in distributed facilities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42875"/>
            <a:ext cx="8243888" cy="1214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200" b="1" dirty="0" smtClean="0">
                <a:latin typeface="Tahoma" pitchFamily="34" charset="0"/>
                <a:ea typeface="ＭＳ Ｐゴシック" charset="-128"/>
                <a:cs typeface="Tahoma" pitchFamily="34" charset="0"/>
              </a:rPr>
              <a:t>RIs: dynamic Knowledge and Innovation Triangles</a:t>
            </a:r>
            <a:r>
              <a:rPr lang="en-GB" sz="3600" b="1" dirty="0" smtClean="0">
                <a:latin typeface="Tahoma" pitchFamily="34" charset="0"/>
                <a:ea typeface="ＭＳ Ｐゴシック" charset="-128"/>
                <a:cs typeface="Tahoma" pitchFamily="34" charset="0"/>
              </a:rPr>
              <a:t> 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85750" y="1584325"/>
            <a:ext cx="7888288" cy="441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>
              <a:lnSpc>
                <a:spcPct val="90000"/>
              </a:lnSpc>
              <a:buFont typeface="Wingdings" pitchFamily="2" charset="2"/>
              <a:buChar char="v"/>
            </a:pPr>
            <a:r>
              <a:rPr lang="en-GB" sz="2400" dirty="0">
                <a:latin typeface="Verdana" pitchFamily="34" charset="0"/>
              </a:rPr>
              <a:t>RIs designed and operated to attract / host the best researchers in the world </a:t>
            </a:r>
            <a:r>
              <a:rPr lang="en-GB" sz="2400" dirty="0" smtClean="0">
                <a:latin typeface="Verdana" pitchFamily="34" charset="0"/>
              </a:rPr>
              <a:t>(open-peer-reviewed </a:t>
            </a:r>
            <a:r>
              <a:rPr lang="en-GB" sz="2400" dirty="0">
                <a:latin typeface="Verdana" pitchFamily="34" charset="0"/>
              </a:rPr>
              <a:t>access) play important roles </a:t>
            </a:r>
            <a:r>
              <a:rPr lang="en-GB" sz="2400" dirty="0" smtClean="0">
                <a:latin typeface="Verdana" pitchFamily="34" charset="0"/>
              </a:rPr>
              <a:t>in research </a:t>
            </a:r>
            <a:r>
              <a:rPr lang="en-GB" sz="2400" dirty="0" smtClean="0">
                <a:latin typeface="Verdana" pitchFamily="34" charset="0"/>
              </a:rPr>
              <a:t>and </a:t>
            </a:r>
            <a:r>
              <a:rPr lang="en-GB" sz="2400" dirty="0" smtClean="0">
                <a:latin typeface="Verdana" pitchFamily="34" charset="0"/>
              </a:rPr>
              <a:t>in innovation.</a:t>
            </a:r>
            <a:endParaRPr lang="en-GB" sz="2400" dirty="0">
              <a:latin typeface="Verdana" pitchFamily="34" charset="0"/>
            </a:endParaRPr>
          </a:p>
          <a:p>
            <a:pPr marL="450850" indent="-450850">
              <a:lnSpc>
                <a:spcPct val="90000"/>
              </a:lnSpc>
              <a:buFont typeface="Wingdings" pitchFamily="2" charset="2"/>
              <a:buNone/>
            </a:pPr>
            <a:endParaRPr lang="en-GB" sz="1200" dirty="0">
              <a:latin typeface="Verdana" pitchFamily="34" charset="0"/>
            </a:endParaRPr>
          </a:p>
          <a:p>
            <a:pPr marL="450850" indent="-450850">
              <a:lnSpc>
                <a:spcPct val="90000"/>
              </a:lnSpc>
              <a:buFont typeface="Wingdings" pitchFamily="2" charset="2"/>
              <a:buChar char="v"/>
            </a:pPr>
            <a:r>
              <a:rPr lang="en-GB" sz="2400" dirty="0">
                <a:latin typeface="Verdana" pitchFamily="34" charset="0"/>
              </a:rPr>
              <a:t>To respond to challenges, they develop cross cutting innovation and world-level quality in all aspects of their activities: scientific, educational, technical and managerial.</a:t>
            </a:r>
          </a:p>
          <a:p>
            <a:pPr marL="450850" indent="-450850">
              <a:lnSpc>
                <a:spcPct val="90000"/>
              </a:lnSpc>
              <a:buFont typeface="Wingdings" pitchFamily="2" charset="2"/>
              <a:buNone/>
            </a:pPr>
            <a:endParaRPr lang="en-GB" sz="1200" dirty="0">
              <a:latin typeface="Verdana" pitchFamily="34" charset="0"/>
            </a:endParaRPr>
          </a:p>
          <a:p>
            <a:pPr marL="450850" indent="-450850">
              <a:lnSpc>
                <a:spcPct val="90000"/>
              </a:lnSpc>
              <a:buFont typeface="Wingdings" pitchFamily="2" charset="2"/>
              <a:buChar char="v"/>
            </a:pPr>
            <a:r>
              <a:rPr lang="en-GB" sz="2400" dirty="0" smtClean="0">
                <a:latin typeface="Verdana" pitchFamily="34" charset="0"/>
              </a:rPr>
              <a:t>By liberating </a:t>
            </a:r>
            <a:r>
              <a:rPr lang="en-GB" sz="2400" dirty="0">
                <a:latin typeface="Verdana" pitchFamily="34" charset="0"/>
              </a:rPr>
              <a:t>the creative and inventive potential of the staff, the </a:t>
            </a:r>
            <a:r>
              <a:rPr lang="en-GB" sz="2400" dirty="0" smtClean="0">
                <a:latin typeface="Verdana" pitchFamily="34" charset="0"/>
              </a:rPr>
              <a:t>users </a:t>
            </a:r>
            <a:r>
              <a:rPr lang="en-GB" sz="2400" dirty="0">
                <a:latin typeface="Verdana" pitchFamily="34" charset="0"/>
              </a:rPr>
              <a:t>the </a:t>
            </a:r>
            <a:r>
              <a:rPr lang="en-GB" sz="2400" dirty="0" smtClean="0">
                <a:latin typeface="Verdana" pitchFamily="34" charset="0"/>
              </a:rPr>
              <a:t>providers and the trainees, they become </a:t>
            </a:r>
            <a:r>
              <a:rPr lang="en-GB" sz="2400" dirty="0">
                <a:latin typeface="Verdana" pitchFamily="34" charset="0"/>
              </a:rPr>
              <a:t>a crucial socioeconomic driver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899592" y="203200"/>
            <a:ext cx="7138987" cy="1011238"/>
          </a:xfrm>
        </p:spPr>
        <p:txBody>
          <a:bodyPr>
            <a:normAutofit/>
          </a:bodyPr>
          <a:lstStyle/>
          <a:p>
            <a:r>
              <a:rPr lang="it-IT" sz="4000" b="1" dirty="0" err="1" smtClean="0"/>
              <a:t>Motors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for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change</a:t>
            </a:r>
            <a:r>
              <a:rPr lang="it-IT" sz="4000" b="1" dirty="0" smtClean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000" b="1" dirty="0" smtClean="0"/>
              <a:t>the Science </a:t>
            </a:r>
            <a:r>
              <a:rPr lang="it-IT" sz="2000" b="1" dirty="0" err="1" smtClean="0"/>
              <a:t>aspects</a:t>
            </a:r>
            <a:endParaRPr lang="it-IT" sz="2000" b="1" dirty="0" smtClean="0"/>
          </a:p>
        </p:txBody>
      </p:sp>
      <p:pic>
        <p:nvPicPr>
          <p:cNvPr id="7171" name="Picture 2" descr="C:\Documents and Settings\carlo.rizzuto\Desktop\Animazione\gif animated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14688" y="2338388"/>
            <a:ext cx="2581275" cy="2590800"/>
          </a:xfrm>
        </p:spPr>
      </p:pic>
      <p:pic>
        <p:nvPicPr>
          <p:cNvPr id="7172" name="Picture 3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3000375"/>
            <a:ext cx="581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033838"/>
            <a:ext cx="581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3195638"/>
            <a:ext cx="581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2725" y="3962400"/>
            <a:ext cx="581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2663" y="4819650"/>
            <a:ext cx="581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CasellaDiTesto 11"/>
          <p:cNvSpPr txBox="1">
            <a:spLocks noChangeArrowheads="1"/>
          </p:cNvSpPr>
          <p:nvPr/>
        </p:nvSpPr>
        <p:spPr bwMode="auto">
          <a:xfrm>
            <a:off x="642938" y="2928938"/>
            <a:ext cx="1430337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rgbClr val="0054A6"/>
                </a:solidFill>
              </a:rPr>
              <a:t>Disciplinary </a:t>
            </a:r>
          </a:p>
          <a:p>
            <a:pPr algn="ctr"/>
            <a:r>
              <a:rPr lang="it-IT">
                <a:solidFill>
                  <a:srgbClr val="0054A6"/>
                </a:solidFill>
              </a:rPr>
              <a:t>knowledge</a:t>
            </a:r>
          </a:p>
        </p:txBody>
      </p:sp>
      <p:sp>
        <p:nvSpPr>
          <p:cNvPr id="7178" name="CasellaDiTesto 12"/>
          <p:cNvSpPr txBox="1">
            <a:spLocks noChangeArrowheads="1"/>
          </p:cNvSpPr>
          <p:nvPr/>
        </p:nvSpPr>
        <p:spPr bwMode="auto">
          <a:xfrm>
            <a:off x="7173913" y="3084513"/>
            <a:ext cx="1770062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rgbClr val="00B050"/>
                </a:solidFill>
              </a:rPr>
              <a:t>Better</a:t>
            </a:r>
          </a:p>
          <a:p>
            <a:pPr algn="ctr"/>
            <a:r>
              <a:rPr lang="it-IT">
                <a:solidFill>
                  <a:srgbClr val="00B050"/>
                </a:solidFill>
              </a:rPr>
              <a:t>integrated data</a:t>
            </a:r>
          </a:p>
        </p:txBody>
      </p:sp>
      <p:sp>
        <p:nvSpPr>
          <p:cNvPr id="7179" name="CasellaDiTesto 13"/>
          <p:cNvSpPr txBox="1">
            <a:spLocks noChangeArrowheads="1"/>
          </p:cNvSpPr>
          <p:nvPr/>
        </p:nvSpPr>
        <p:spPr bwMode="auto">
          <a:xfrm>
            <a:off x="539750" y="3941763"/>
            <a:ext cx="131762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rgbClr val="0054A6"/>
                </a:solidFill>
              </a:rPr>
              <a:t>Scientific</a:t>
            </a:r>
          </a:p>
          <a:p>
            <a:pPr algn="ctr"/>
            <a:r>
              <a:rPr lang="it-IT">
                <a:solidFill>
                  <a:srgbClr val="0054A6"/>
                </a:solidFill>
              </a:rPr>
              <a:t> challenges</a:t>
            </a:r>
          </a:p>
        </p:txBody>
      </p:sp>
      <p:sp>
        <p:nvSpPr>
          <p:cNvPr id="7180" name="CasellaDiTesto 14"/>
          <p:cNvSpPr txBox="1">
            <a:spLocks noChangeArrowheads="1"/>
          </p:cNvSpPr>
          <p:nvPr/>
        </p:nvSpPr>
        <p:spPr bwMode="auto">
          <a:xfrm>
            <a:off x="7153275" y="3857625"/>
            <a:ext cx="12763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>
                <a:solidFill>
                  <a:srgbClr val="00B050"/>
                </a:solidFill>
              </a:rPr>
              <a:t>Advanced </a:t>
            </a:r>
          </a:p>
          <a:p>
            <a:pPr algn="ctr"/>
            <a:r>
              <a:rPr lang="it-IT">
                <a:solidFill>
                  <a:srgbClr val="00B050"/>
                </a:solidFill>
              </a:rPr>
              <a:t>results</a:t>
            </a:r>
          </a:p>
        </p:txBody>
      </p:sp>
      <p:sp>
        <p:nvSpPr>
          <p:cNvPr id="7181" name="CasellaDiTesto 16"/>
          <p:cNvSpPr txBox="1">
            <a:spLocks noChangeArrowheads="1"/>
          </p:cNvSpPr>
          <p:nvPr/>
        </p:nvSpPr>
        <p:spPr bwMode="auto">
          <a:xfrm>
            <a:off x="6753225" y="4783138"/>
            <a:ext cx="1176338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rgbClr val="00B050"/>
                </a:solidFill>
              </a:rPr>
              <a:t>Science </a:t>
            </a:r>
          </a:p>
          <a:p>
            <a:pPr algn="ctr"/>
            <a:r>
              <a:rPr lang="it-IT">
                <a:solidFill>
                  <a:srgbClr val="00B050"/>
                </a:solidFill>
              </a:rPr>
              <a:t>education</a:t>
            </a:r>
          </a:p>
        </p:txBody>
      </p:sp>
      <p:pic>
        <p:nvPicPr>
          <p:cNvPr id="7182" name="Picture 6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2319338"/>
            <a:ext cx="581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3" name="CasellaDiTesto 18"/>
          <p:cNvSpPr txBox="1">
            <a:spLocks noChangeArrowheads="1"/>
          </p:cNvSpPr>
          <p:nvPr/>
        </p:nvSpPr>
        <p:spPr bwMode="auto">
          <a:xfrm>
            <a:off x="6940550" y="2273300"/>
            <a:ext cx="1846263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rgbClr val="00B050"/>
                </a:solidFill>
              </a:rPr>
              <a:t>Multidisciplinary</a:t>
            </a:r>
          </a:p>
          <a:p>
            <a:pPr algn="ctr"/>
            <a:r>
              <a:rPr lang="it-IT">
                <a:solidFill>
                  <a:srgbClr val="00B050"/>
                </a:solidFill>
              </a:rPr>
              <a:t>approaches</a:t>
            </a:r>
          </a:p>
        </p:txBody>
      </p:sp>
      <p:pic>
        <p:nvPicPr>
          <p:cNvPr id="7184" name="Picture 8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88" y="5000625"/>
            <a:ext cx="581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5" name="CasellaDiTesto 20"/>
          <p:cNvSpPr txBox="1">
            <a:spLocks noChangeArrowheads="1"/>
          </p:cNvSpPr>
          <p:nvPr/>
        </p:nvSpPr>
        <p:spPr bwMode="auto">
          <a:xfrm>
            <a:off x="704850" y="4929188"/>
            <a:ext cx="1627188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rgbClr val="0054A6"/>
                </a:solidFill>
              </a:rPr>
              <a:t>Peer selected </a:t>
            </a:r>
          </a:p>
          <a:p>
            <a:pPr algn="ctr"/>
            <a:r>
              <a:rPr lang="it-IT">
                <a:solidFill>
                  <a:srgbClr val="0054A6"/>
                </a:solidFill>
              </a:rPr>
              <a:t>researchers</a:t>
            </a:r>
          </a:p>
        </p:txBody>
      </p:sp>
      <p:pic>
        <p:nvPicPr>
          <p:cNvPr id="7186" name="Picture 8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9788" y="5676900"/>
            <a:ext cx="581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7" name="CasellaDiTesto 22"/>
          <p:cNvSpPr txBox="1">
            <a:spLocks noChangeArrowheads="1"/>
          </p:cNvSpPr>
          <p:nvPr/>
        </p:nvSpPr>
        <p:spPr bwMode="auto">
          <a:xfrm>
            <a:off x="6435725" y="5572125"/>
            <a:ext cx="2541588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rgbClr val="00B050"/>
                </a:solidFill>
              </a:rPr>
              <a:t>Improvement of </a:t>
            </a:r>
          </a:p>
          <a:p>
            <a:pPr algn="ctr"/>
            <a:r>
              <a:rPr lang="it-IT">
                <a:solidFill>
                  <a:srgbClr val="00B050"/>
                </a:solidFill>
              </a:rPr>
              <a:t>local/national research</a:t>
            </a:r>
          </a:p>
        </p:txBody>
      </p:sp>
      <p:pic>
        <p:nvPicPr>
          <p:cNvPr id="7188" name="Picture 8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4038" y="1604963"/>
            <a:ext cx="581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9" name="Picture 8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9350" y="1890713"/>
            <a:ext cx="581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0" name="CasellaDiTesto 25"/>
          <p:cNvSpPr txBox="1">
            <a:spLocks noChangeArrowheads="1"/>
          </p:cNvSpPr>
          <p:nvPr/>
        </p:nvSpPr>
        <p:spPr bwMode="auto">
          <a:xfrm>
            <a:off x="735013" y="1857375"/>
            <a:ext cx="14795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rgbClr val="0054A6"/>
                </a:solidFill>
              </a:rPr>
              <a:t>Fragmented</a:t>
            </a:r>
          </a:p>
          <a:p>
            <a:pPr algn="ctr"/>
            <a:r>
              <a:rPr lang="it-IT">
                <a:solidFill>
                  <a:srgbClr val="0054A6"/>
                </a:solidFill>
              </a:rPr>
              <a:t>communities</a:t>
            </a:r>
          </a:p>
        </p:txBody>
      </p:sp>
      <p:sp>
        <p:nvSpPr>
          <p:cNvPr id="7191" name="CasellaDiTesto 26"/>
          <p:cNvSpPr txBox="1">
            <a:spLocks noChangeArrowheads="1"/>
          </p:cNvSpPr>
          <p:nvPr/>
        </p:nvSpPr>
        <p:spPr bwMode="auto">
          <a:xfrm>
            <a:off x="6245225" y="1497013"/>
            <a:ext cx="2827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rgbClr val="00B050"/>
                </a:solidFill>
              </a:rPr>
              <a:t>Structured  Communities, </a:t>
            </a:r>
          </a:p>
          <a:p>
            <a:pPr algn="ctr"/>
            <a:r>
              <a:rPr lang="it-IT" sz="1200">
                <a:solidFill>
                  <a:srgbClr val="00B050"/>
                </a:solidFill>
              </a:rPr>
              <a:t>capable  in prioritizing</a:t>
            </a:r>
          </a:p>
        </p:txBody>
      </p:sp>
      <p:sp>
        <p:nvSpPr>
          <p:cNvPr id="7192" name="CasellaDiTesto 24"/>
          <p:cNvSpPr txBox="1">
            <a:spLocks noChangeArrowheads="1"/>
          </p:cNvSpPr>
          <p:nvPr/>
        </p:nvSpPr>
        <p:spPr bwMode="auto">
          <a:xfrm>
            <a:off x="3786188" y="3071813"/>
            <a:ext cx="14192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1200">
                <a:solidFill>
                  <a:schemeClr val="accent2"/>
                </a:solidFill>
              </a:rPr>
              <a:t>Pan-EU</a:t>
            </a:r>
          </a:p>
          <a:p>
            <a:pPr algn="ctr"/>
            <a:r>
              <a:rPr lang="it-IT" sz="1200">
                <a:solidFill>
                  <a:schemeClr val="accent2"/>
                </a:solidFill>
              </a:rPr>
              <a:t>Research</a:t>
            </a:r>
          </a:p>
          <a:p>
            <a:pPr algn="ctr"/>
            <a:r>
              <a:rPr lang="it-IT" sz="1200">
                <a:solidFill>
                  <a:schemeClr val="accent2"/>
                </a:solidFill>
              </a:rPr>
              <a:t>Infrastructure</a:t>
            </a:r>
          </a:p>
        </p:txBody>
      </p:sp>
      <p:pic>
        <p:nvPicPr>
          <p:cNvPr id="7193" name="Picture 6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226719" y="1902619"/>
            <a:ext cx="461963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4" name="CasellaDiTesto 26"/>
          <p:cNvSpPr txBox="1">
            <a:spLocks noChangeArrowheads="1"/>
          </p:cNvSpPr>
          <p:nvPr/>
        </p:nvSpPr>
        <p:spPr bwMode="auto">
          <a:xfrm>
            <a:off x="3582988" y="1223963"/>
            <a:ext cx="17748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rgbClr val="FF0000"/>
                </a:solidFill>
              </a:rPr>
              <a:t>Open access: </a:t>
            </a:r>
          </a:p>
          <a:p>
            <a:pPr algn="ctr"/>
            <a:r>
              <a:rPr lang="it-IT" sz="1100">
                <a:solidFill>
                  <a:srgbClr val="FF0000"/>
                </a:solidFill>
              </a:rPr>
              <a:t>attraction, selection</a:t>
            </a:r>
          </a:p>
        </p:txBody>
      </p:sp>
      <p:pic>
        <p:nvPicPr>
          <p:cNvPr id="7195" name="Picture 6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312444" y="4902994"/>
            <a:ext cx="461963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6" name="CasellaDiTesto 28"/>
          <p:cNvSpPr txBox="1">
            <a:spLocks noChangeArrowheads="1"/>
          </p:cNvSpPr>
          <p:nvPr/>
        </p:nvSpPr>
        <p:spPr bwMode="auto">
          <a:xfrm>
            <a:off x="3429000" y="5429250"/>
            <a:ext cx="22669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rgbClr val="FF0000"/>
                </a:solidFill>
              </a:rPr>
              <a:t>Benchmarking:</a:t>
            </a:r>
          </a:p>
          <a:p>
            <a:pPr algn="ctr"/>
            <a:r>
              <a:rPr lang="it-IT" sz="1100">
                <a:solidFill>
                  <a:srgbClr val="FF0000"/>
                </a:solidFill>
              </a:rPr>
              <a:t>competition, collaboration</a:t>
            </a:r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899592" y="203200"/>
            <a:ext cx="7138987" cy="1011238"/>
          </a:xfrm>
        </p:spPr>
        <p:txBody>
          <a:bodyPr>
            <a:normAutofit/>
          </a:bodyPr>
          <a:lstStyle/>
          <a:p>
            <a:r>
              <a:rPr lang="it-IT" sz="4000" b="1" dirty="0" err="1" smtClean="0"/>
              <a:t>Motors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for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change</a:t>
            </a:r>
            <a:r>
              <a:rPr lang="it-IT" sz="4000" b="1" dirty="0" smtClean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000" b="1" dirty="0" smtClean="0"/>
              <a:t>the </a:t>
            </a:r>
            <a:r>
              <a:rPr lang="it-IT" sz="2000" b="1" dirty="0" err="1" smtClean="0"/>
              <a:t>technology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aspects</a:t>
            </a:r>
            <a:endParaRPr lang="it-IT" sz="2000" b="1" dirty="0" smtClean="0"/>
          </a:p>
        </p:txBody>
      </p:sp>
      <p:pic>
        <p:nvPicPr>
          <p:cNvPr id="7171" name="Picture 2" descr="C:\Documents and Settings\carlo.rizzuto\Desktop\Animazione\gif animated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14688" y="2338388"/>
            <a:ext cx="2581275" cy="2590800"/>
          </a:xfrm>
        </p:spPr>
      </p:pic>
      <p:pic>
        <p:nvPicPr>
          <p:cNvPr id="7172" name="Picture 3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3000375"/>
            <a:ext cx="581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033838"/>
            <a:ext cx="581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3195638"/>
            <a:ext cx="581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2725" y="3962400"/>
            <a:ext cx="581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2663" y="4819650"/>
            <a:ext cx="581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CasellaDiTesto 11"/>
          <p:cNvSpPr txBox="1">
            <a:spLocks noChangeArrowheads="1"/>
          </p:cNvSpPr>
          <p:nvPr/>
        </p:nvSpPr>
        <p:spPr bwMode="auto">
          <a:xfrm>
            <a:off x="827701" y="2928938"/>
            <a:ext cx="10608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dirty="0" err="1" smtClean="0">
                <a:solidFill>
                  <a:srgbClr val="0054A6"/>
                </a:solidFill>
              </a:rPr>
              <a:t>Providers</a:t>
            </a:r>
            <a:endParaRPr lang="it-IT" dirty="0">
              <a:solidFill>
                <a:srgbClr val="0054A6"/>
              </a:solidFill>
            </a:endParaRPr>
          </a:p>
        </p:txBody>
      </p:sp>
      <p:sp>
        <p:nvSpPr>
          <p:cNvPr id="7178" name="CasellaDiTesto 12"/>
          <p:cNvSpPr txBox="1">
            <a:spLocks noChangeArrowheads="1"/>
          </p:cNvSpPr>
          <p:nvPr/>
        </p:nvSpPr>
        <p:spPr bwMode="auto">
          <a:xfrm>
            <a:off x="6998911" y="3084513"/>
            <a:ext cx="21200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Transfer </a:t>
            </a:r>
            <a:r>
              <a:rPr lang="it-IT" dirty="0" err="1" smtClean="0">
                <a:solidFill>
                  <a:srgbClr val="00B050"/>
                </a:solidFill>
              </a:rPr>
              <a:t>to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providers</a:t>
            </a:r>
            <a:endParaRPr lang="it-IT" dirty="0" smtClean="0">
              <a:solidFill>
                <a:srgbClr val="00B050"/>
              </a:solidFill>
            </a:endParaRPr>
          </a:p>
          <a:p>
            <a:pPr algn="ctr"/>
            <a:r>
              <a:rPr lang="it-IT" dirty="0" smtClean="0">
                <a:solidFill>
                  <a:srgbClr val="00B050"/>
                </a:solidFill>
              </a:rPr>
              <a:t>and </a:t>
            </a:r>
            <a:r>
              <a:rPr lang="it-IT" dirty="0" err="1" smtClean="0">
                <a:solidFill>
                  <a:srgbClr val="00B050"/>
                </a:solidFill>
              </a:rPr>
              <a:t>spin-offs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7179" name="CasellaDiTesto 13"/>
          <p:cNvSpPr txBox="1">
            <a:spLocks noChangeArrowheads="1"/>
          </p:cNvSpPr>
          <p:nvPr/>
        </p:nvSpPr>
        <p:spPr bwMode="auto">
          <a:xfrm>
            <a:off x="569062" y="3941763"/>
            <a:ext cx="12589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dirty="0" err="1" smtClean="0">
                <a:solidFill>
                  <a:srgbClr val="0054A6"/>
                </a:solidFill>
              </a:rPr>
              <a:t>Technicians</a:t>
            </a:r>
            <a:endParaRPr lang="it-IT" dirty="0">
              <a:solidFill>
                <a:srgbClr val="0054A6"/>
              </a:solidFill>
            </a:endParaRPr>
          </a:p>
        </p:txBody>
      </p:sp>
      <p:sp>
        <p:nvSpPr>
          <p:cNvPr id="7180" name="CasellaDiTesto 14"/>
          <p:cNvSpPr txBox="1">
            <a:spLocks noChangeArrowheads="1"/>
          </p:cNvSpPr>
          <p:nvPr/>
        </p:nvSpPr>
        <p:spPr bwMode="auto">
          <a:xfrm>
            <a:off x="7153274" y="3857625"/>
            <a:ext cx="18112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Advanced</a:t>
            </a:r>
            <a:r>
              <a:rPr lang="it-IT" dirty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it-IT" dirty="0" err="1" smtClean="0">
                <a:solidFill>
                  <a:srgbClr val="00B050"/>
                </a:solidFill>
              </a:rPr>
              <a:t>technical</a:t>
            </a:r>
            <a:r>
              <a:rPr lang="it-IT" dirty="0" smtClean="0">
                <a:solidFill>
                  <a:srgbClr val="00B050"/>
                </a:solidFill>
              </a:rPr>
              <a:t> training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7181" name="CasellaDiTesto 16"/>
          <p:cNvSpPr txBox="1">
            <a:spLocks noChangeArrowheads="1"/>
          </p:cNvSpPr>
          <p:nvPr/>
        </p:nvSpPr>
        <p:spPr bwMode="auto">
          <a:xfrm>
            <a:off x="6823763" y="4726885"/>
            <a:ext cx="14206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dirty="0" err="1" smtClean="0">
                <a:solidFill>
                  <a:srgbClr val="00B050"/>
                </a:solidFill>
              </a:rPr>
              <a:t>Increased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it-IT" dirty="0" err="1" smtClean="0">
                <a:solidFill>
                  <a:srgbClr val="00B050"/>
                </a:solidFill>
              </a:rPr>
              <a:t>competitivity</a:t>
            </a:r>
            <a:endParaRPr lang="it-IT" dirty="0">
              <a:solidFill>
                <a:srgbClr val="00B050"/>
              </a:solidFill>
            </a:endParaRPr>
          </a:p>
        </p:txBody>
      </p:sp>
      <p:pic>
        <p:nvPicPr>
          <p:cNvPr id="7182" name="Picture 6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2319338"/>
            <a:ext cx="581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3" name="CasellaDiTesto 18"/>
          <p:cNvSpPr txBox="1">
            <a:spLocks noChangeArrowheads="1"/>
          </p:cNvSpPr>
          <p:nvPr/>
        </p:nvSpPr>
        <p:spPr bwMode="auto">
          <a:xfrm>
            <a:off x="6981382" y="2273300"/>
            <a:ext cx="20551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New </a:t>
            </a:r>
            <a:r>
              <a:rPr lang="it-IT" dirty="0" err="1" smtClean="0">
                <a:solidFill>
                  <a:srgbClr val="00B050"/>
                </a:solidFill>
              </a:rPr>
              <a:t>developments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it-IT" dirty="0" smtClean="0">
                <a:solidFill>
                  <a:srgbClr val="00B050"/>
                </a:solidFill>
              </a:rPr>
              <a:t>and </a:t>
            </a:r>
            <a:r>
              <a:rPr lang="it-IT" dirty="0" err="1" smtClean="0">
                <a:solidFill>
                  <a:srgbClr val="00B050"/>
                </a:solidFill>
              </a:rPr>
              <a:t>inventions</a:t>
            </a:r>
            <a:endParaRPr lang="it-IT" dirty="0">
              <a:solidFill>
                <a:srgbClr val="00B050"/>
              </a:solidFill>
            </a:endParaRPr>
          </a:p>
        </p:txBody>
      </p:sp>
      <p:pic>
        <p:nvPicPr>
          <p:cNvPr id="7184" name="Picture 8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88" y="5000625"/>
            <a:ext cx="581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5" name="CasellaDiTesto 20"/>
          <p:cNvSpPr txBox="1">
            <a:spLocks noChangeArrowheads="1"/>
          </p:cNvSpPr>
          <p:nvPr/>
        </p:nvSpPr>
        <p:spPr bwMode="auto">
          <a:xfrm>
            <a:off x="692675" y="4929188"/>
            <a:ext cx="16515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dirty="0" smtClean="0">
                <a:solidFill>
                  <a:srgbClr val="0054A6"/>
                </a:solidFill>
              </a:rPr>
              <a:t>New </a:t>
            </a:r>
            <a:r>
              <a:rPr lang="it-IT" dirty="0" err="1" smtClean="0">
                <a:solidFill>
                  <a:srgbClr val="0054A6"/>
                </a:solidFill>
              </a:rPr>
              <a:t>challenges</a:t>
            </a:r>
            <a:endParaRPr lang="it-IT" dirty="0">
              <a:solidFill>
                <a:srgbClr val="0054A6"/>
              </a:solidFill>
            </a:endParaRPr>
          </a:p>
        </p:txBody>
      </p:sp>
      <p:pic>
        <p:nvPicPr>
          <p:cNvPr id="7186" name="Picture 8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9788" y="5676900"/>
            <a:ext cx="581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7" name="CasellaDiTesto 22"/>
          <p:cNvSpPr txBox="1">
            <a:spLocks noChangeArrowheads="1"/>
          </p:cNvSpPr>
          <p:nvPr/>
        </p:nvSpPr>
        <p:spPr bwMode="auto">
          <a:xfrm>
            <a:off x="6558126" y="5572125"/>
            <a:ext cx="22967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dirty="0" err="1">
                <a:solidFill>
                  <a:srgbClr val="00B050"/>
                </a:solidFill>
              </a:rPr>
              <a:t>Improvement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of</a:t>
            </a:r>
            <a:r>
              <a:rPr lang="it-IT" dirty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it-IT" dirty="0" err="1">
                <a:solidFill>
                  <a:srgbClr val="00B050"/>
                </a:solidFill>
              </a:rPr>
              <a:t>local</a:t>
            </a:r>
            <a:r>
              <a:rPr lang="it-IT" dirty="0">
                <a:solidFill>
                  <a:srgbClr val="00B050"/>
                </a:solidFill>
              </a:rPr>
              <a:t>/</a:t>
            </a:r>
            <a:r>
              <a:rPr lang="it-IT" dirty="0" err="1">
                <a:solidFill>
                  <a:srgbClr val="00B050"/>
                </a:solidFill>
              </a:rPr>
              <a:t>national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industry</a:t>
            </a:r>
            <a:endParaRPr lang="it-IT" dirty="0">
              <a:solidFill>
                <a:srgbClr val="00B050"/>
              </a:solidFill>
            </a:endParaRPr>
          </a:p>
        </p:txBody>
      </p:sp>
      <p:pic>
        <p:nvPicPr>
          <p:cNvPr id="7188" name="Picture 8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4038" y="1604963"/>
            <a:ext cx="581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9" name="Picture 8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9350" y="1890713"/>
            <a:ext cx="581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0" name="CasellaDiTesto 25"/>
          <p:cNvSpPr txBox="1">
            <a:spLocks noChangeArrowheads="1"/>
          </p:cNvSpPr>
          <p:nvPr/>
        </p:nvSpPr>
        <p:spPr bwMode="auto">
          <a:xfrm>
            <a:off x="683568" y="1772816"/>
            <a:ext cx="13796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dirty="0" err="1" smtClean="0">
                <a:solidFill>
                  <a:srgbClr val="0054A6"/>
                </a:solidFill>
              </a:rPr>
              <a:t>Existing</a:t>
            </a:r>
            <a:r>
              <a:rPr lang="it-IT" dirty="0" smtClean="0">
                <a:solidFill>
                  <a:srgbClr val="0054A6"/>
                </a:solidFill>
              </a:rPr>
              <a:t> </a:t>
            </a:r>
          </a:p>
          <a:p>
            <a:pPr algn="ctr"/>
            <a:r>
              <a:rPr lang="it-IT" dirty="0" err="1" smtClean="0">
                <a:solidFill>
                  <a:srgbClr val="0054A6"/>
                </a:solidFill>
              </a:rPr>
              <a:t>technologies</a:t>
            </a:r>
            <a:endParaRPr lang="it-IT" dirty="0">
              <a:solidFill>
                <a:srgbClr val="0054A6"/>
              </a:solidFill>
            </a:endParaRPr>
          </a:p>
        </p:txBody>
      </p:sp>
      <p:sp>
        <p:nvSpPr>
          <p:cNvPr id="7191" name="CasellaDiTesto 26"/>
          <p:cNvSpPr txBox="1">
            <a:spLocks noChangeArrowheads="1"/>
          </p:cNvSpPr>
          <p:nvPr/>
        </p:nvSpPr>
        <p:spPr bwMode="auto">
          <a:xfrm>
            <a:off x="6674360" y="1497013"/>
            <a:ext cx="19690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dirty="0" err="1" smtClean="0">
                <a:solidFill>
                  <a:srgbClr val="00B050"/>
                </a:solidFill>
              </a:rPr>
              <a:t>Advanced</a:t>
            </a:r>
            <a:r>
              <a:rPr lang="it-IT" dirty="0" smtClean="0">
                <a:solidFill>
                  <a:srgbClr val="00B050"/>
                </a:solidFill>
              </a:rPr>
              <a:t> and </a:t>
            </a:r>
            <a:r>
              <a:rPr lang="it-IT" dirty="0" err="1" smtClean="0">
                <a:solidFill>
                  <a:srgbClr val="00B050"/>
                </a:solidFill>
              </a:rPr>
              <a:t>new</a:t>
            </a:r>
            <a:endParaRPr lang="it-IT" dirty="0" smtClean="0">
              <a:solidFill>
                <a:srgbClr val="00B050"/>
              </a:solidFill>
            </a:endParaRPr>
          </a:p>
          <a:p>
            <a:pPr algn="ctr"/>
            <a:r>
              <a:rPr lang="it-IT" dirty="0" err="1" smtClean="0">
                <a:solidFill>
                  <a:srgbClr val="00B050"/>
                </a:solidFill>
              </a:rPr>
              <a:t>technologies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7192" name="CasellaDiTesto 24"/>
          <p:cNvSpPr txBox="1">
            <a:spLocks noChangeArrowheads="1"/>
          </p:cNvSpPr>
          <p:nvPr/>
        </p:nvSpPr>
        <p:spPr bwMode="auto">
          <a:xfrm>
            <a:off x="3786188" y="3071813"/>
            <a:ext cx="14192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1200">
                <a:solidFill>
                  <a:schemeClr val="accent2"/>
                </a:solidFill>
              </a:rPr>
              <a:t>Pan-EU</a:t>
            </a:r>
          </a:p>
          <a:p>
            <a:pPr algn="ctr"/>
            <a:r>
              <a:rPr lang="it-IT" sz="1200">
                <a:solidFill>
                  <a:schemeClr val="accent2"/>
                </a:solidFill>
              </a:rPr>
              <a:t>Research</a:t>
            </a:r>
          </a:p>
          <a:p>
            <a:pPr algn="ctr"/>
            <a:r>
              <a:rPr lang="it-IT" sz="1200">
                <a:solidFill>
                  <a:schemeClr val="accent2"/>
                </a:solidFill>
              </a:rPr>
              <a:t>Infrastructure</a:t>
            </a:r>
          </a:p>
        </p:txBody>
      </p:sp>
      <p:pic>
        <p:nvPicPr>
          <p:cNvPr id="7193" name="Picture 6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226719" y="1902619"/>
            <a:ext cx="461963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4" name="CasellaDiTesto 26"/>
          <p:cNvSpPr txBox="1">
            <a:spLocks noChangeArrowheads="1"/>
          </p:cNvSpPr>
          <p:nvPr/>
        </p:nvSpPr>
        <p:spPr bwMode="auto">
          <a:xfrm>
            <a:off x="3582988" y="1223963"/>
            <a:ext cx="17748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rgbClr val="FF0000"/>
                </a:solidFill>
              </a:rPr>
              <a:t>Open access: </a:t>
            </a:r>
          </a:p>
          <a:p>
            <a:pPr algn="ctr"/>
            <a:r>
              <a:rPr lang="it-IT" sz="1100">
                <a:solidFill>
                  <a:srgbClr val="FF0000"/>
                </a:solidFill>
              </a:rPr>
              <a:t>attraction, selection</a:t>
            </a:r>
          </a:p>
        </p:txBody>
      </p:sp>
      <p:pic>
        <p:nvPicPr>
          <p:cNvPr id="7195" name="Picture 6" descr="C:\Documents and Settings\carlo.rizzuto\Desktop\Animazione\frecce in serie 2arrow4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312444" y="4902994"/>
            <a:ext cx="461963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6" name="CasellaDiTesto 28"/>
          <p:cNvSpPr txBox="1">
            <a:spLocks noChangeArrowheads="1"/>
          </p:cNvSpPr>
          <p:nvPr/>
        </p:nvSpPr>
        <p:spPr bwMode="auto">
          <a:xfrm>
            <a:off x="3429000" y="5429250"/>
            <a:ext cx="22669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rgbClr val="FF0000"/>
                </a:solidFill>
              </a:rPr>
              <a:t>Benchmarking:</a:t>
            </a:r>
          </a:p>
          <a:p>
            <a:pPr algn="ctr"/>
            <a:r>
              <a:rPr lang="it-IT" sz="1100">
                <a:solidFill>
                  <a:srgbClr val="FF0000"/>
                </a:solidFill>
              </a:rPr>
              <a:t>competition, collaboration</a:t>
            </a:r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453312" cy="868362"/>
          </a:xfrm>
        </p:spPr>
        <p:txBody>
          <a:bodyPr>
            <a:normAutofit/>
          </a:bodyPr>
          <a:lstStyle/>
          <a:p>
            <a:r>
              <a:rPr lang="it-IT" sz="3600" b="1" dirty="0" err="1" smtClean="0"/>
              <a:t>Stakeholders</a:t>
            </a:r>
            <a:r>
              <a:rPr lang="it-IT" sz="3600" b="1" dirty="0" smtClean="0"/>
              <a:t> and </a:t>
            </a:r>
            <a:r>
              <a:rPr lang="it-IT" sz="3600" b="1" dirty="0" err="1" smtClean="0"/>
              <a:t>impacts</a:t>
            </a:r>
            <a:endParaRPr lang="it-IT" sz="3600" b="1" dirty="0" smtClean="0"/>
          </a:p>
        </p:txBody>
      </p:sp>
      <p:grpSp>
        <p:nvGrpSpPr>
          <p:cNvPr id="2" name="Group 61"/>
          <p:cNvGrpSpPr>
            <a:grpSpLocks noGrp="1"/>
          </p:cNvGrpSpPr>
          <p:nvPr>
            <p:ph idx="1"/>
          </p:nvPr>
        </p:nvGrpSpPr>
        <p:grpSpPr bwMode="auto">
          <a:xfrm>
            <a:off x="285750" y="1403350"/>
            <a:ext cx="8572500" cy="4883150"/>
            <a:chOff x="116" y="546"/>
            <a:chExt cx="5577" cy="3495"/>
          </a:xfrm>
        </p:grpSpPr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1960" y="769"/>
              <a:ext cx="1708" cy="2576"/>
              <a:chOff x="203" y="1076"/>
              <a:chExt cx="1892" cy="2149"/>
            </a:xfrm>
          </p:grpSpPr>
          <p:grpSp>
            <p:nvGrpSpPr>
              <p:cNvPr id="4" name="Group 5"/>
              <p:cNvGrpSpPr>
                <a:grpSpLocks noChangeAspect="1"/>
              </p:cNvGrpSpPr>
              <p:nvPr/>
            </p:nvGrpSpPr>
            <p:grpSpPr bwMode="auto">
              <a:xfrm>
                <a:off x="528" y="1076"/>
                <a:ext cx="1288" cy="1734"/>
                <a:chOff x="528" y="1076"/>
                <a:chExt cx="1288" cy="1734"/>
              </a:xfrm>
            </p:grpSpPr>
            <p:sp>
              <p:nvSpPr>
                <p:cNvPr id="6181" name="Oval 6"/>
                <p:cNvSpPr>
                  <a:spLocks noChangeAspect="1" noChangeArrowheads="1"/>
                </p:cNvSpPr>
                <p:nvPr/>
              </p:nvSpPr>
              <p:spPr bwMode="auto">
                <a:xfrm>
                  <a:off x="735" y="2270"/>
                  <a:ext cx="1081" cy="5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 sz="1100" b="1" dirty="0"/>
                    <a:t>International</a:t>
                  </a:r>
                </a:p>
                <a:p>
                  <a:pPr algn="ctr"/>
                  <a:r>
                    <a:rPr lang="en-GB" sz="1100" b="1" dirty="0"/>
                    <a:t> RI</a:t>
                  </a:r>
                  <a:endParaRPr lang="en-GB" sz="1100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37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524" y="1076"/>
                  <a:ext cx="1152" cy="570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GB" sz="1100" b="1" dirty="0"/>
                    <a:t>New scientific </a:t>
                  </a:r>
                </a:p>
                <a:p>
                  <a:pPr algn="ctr">
                    <a:defRPr/>
                  </a:pPr>
                  <a:r>
                    <a:rPr lang="en-GB" sz="1100" b="1" dirty="0"/>
                    <a:t>Knowledge</a:t>
                  </a:r>
                </a:p>
                <a:p>
                  <a:pPr algn="ctr">
                    <a:defRPr/>
                  </a:pPr>
                  <a:r>
                    <a:rPr lang="en-GB" sz="1100" b="1" dirty="0"/>
                    <a:t>new science</a:t>
                  </a:r>
                </a:p>
                <a:p>
                  <a:pPr algn="ctr">
                    <a:defRPr/>
                  </a:pPr>
                  <a:r>
                    <a:rPr lang="en-GB" sz="1100" b="1" dirty="0"/>
                    <a:t>opportunities</a:t>
                  </a:r>
                </a:p>
              </p:txBody>
            </p:sp>
          </p:grpSp>
          <p:grpSp>
            <p:nvGrpSpPr>
              <p:cNvPr id="5" name="Group 19"/>
              <p:cNvGrpSpPr>
                <a:grpSpLocks noChangeAspect="1"/>
              </p:cNvGrpSpPr>
              <p:nvPr/>
            </p:nvGrpSpPr>
            <p:grpSpPr bwMode="auto">
              <a:xfrm>
                <a:off x="203" y="1711"/>
                <a:ext cx="1892" cy="1514"/>
                <a:chOff x="203" y="1711"/>
                <a:chExt cx="1892" cy="1514"/>
              </a:xfrm>
            </p:grpSpPr>
            <p:sp>
              <p:nvSpPr>
                <p:cNvPr id="6170" name="Line 20"/>
                <p:cNvSpPr>
                  <a:spLocks noChangeAspect="1" noChangeShapeType="1"/>
                </p:cNvSpPr>
                <p:nvPr/>
              </p:nvSpPr>
              <p:spPr bwMode="auto">
                <a:xfrm>
                  <a:off x="1272" y="1711"/>
                  <a:ext cx="0" cy="51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  <p:sp>
              <p:nvSpPr>
                <p:cNvPr id="6171" name="Line 22"/>
                <p:cNvSpPr>
                  <a:spLocks noChangeAspect="1" noChangeShapeType="1"/>
                </p:cNvSpPr>
                <p:nvPr/>
              </p:nvSpPr>
              <p:spPr bwMode="auto">
                <a:xfrm rot="1380000" flipH="1">
                  <a:off x="1734" y="1893"/>
                  <a:ext cx="168" cy="46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  <p:sp>
              <p:nvSpPr>
                <p:cNvPr id="6172" name="Line 23"/>
                <p:cNvSpPr>
                  <a:spLocks noChangeAspect="1" noChangeShapeType="1"/>
                </p:cNvSpPr>
                <p:nvPr/>
              </p:nvSpPr>
              <p:spPr bwMode="auto">
                <a:xfrm rot="-1020000">
                  <a:off x="718" y="1863"/>
                  <a:ext cx="223" cy="4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  <p:sp>
              <p:nvSpPr>
                <p:cNvPr id="6173" name="Line 24"/>
                <p:cNvSpPr>
                  <a:spLocks noChangeAspect="1" noChangeShapeType="1"/>
                </p:cNvSpPr>
                <p:nvPr/>
              </p:nvSpPr>
              <p:spPr bwMode="auto">
                <a:xfrm rot="-1380000">
                  <a:off x="203" y="1934"/>
                  <a:ext cx="546" cy="54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  <p:sp>
              <p:nvSpPr>
                <p:cNvPr id="6174" name="Line 25"/>
                <p:cNvSpPr>
                  <a:spLocks noChangeAspect="1" noChangeShapeType="1"/>
                </p:cNvSpPr>
                <p:nvPr/>
              </p:nvSpPr>
              <p:spPr bwMode="auto">
                <a:xfrm rot="1020000" flipH="1">
                  <a:off x="1903" y="2292"/>
                  <a:ext cx="192" cy="19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  <p:sp>
              <p:nvSpPr>
                <p:cNvPr id="6175" name="Line 2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820" y="2651"/>
                  <a:ext cx="19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  <p:sp>
              <p:nvSpPr>
                <p:cNvPr id="6176" name="Line 27"/>
                <p:cNvSpPr>
                  <a:spLocks noChangeAspect="1" noChangeShapeType="1"/>
                </p:cNvSpPr>
                <p:nvPr/>
              </p:nvSpPr>
              <p:spPr bwMode="auto">
                <a:xfrm>
                  <a:off x="298" y="2501"/>
                  <a:ext cx="38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  <p:sp>
              <p:nvSpPr>
                <p:cNvPr id="6177" name="Line 2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874" y="2839"/>
                  <a:ext cx="148" cy="2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  <p:sp>
              <p:nvSpPr>
                <p:cNvPr id="6178" name="Line 29"/>
                <p:cNvSpPr>
                  <a:spLocks noChangeAspect="1" noChangeShapeType="1"/>
                </p:cNvSpPr>
                <p:nvPr/>
              </p:nvSpPr>
              <p:spPr bwMode="auto">
                <a:xfrm rot="600000">
                  <a:off x="1472" y="2876"/>
                  <a:ext cx="175" cy="34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  <p:sp>
              <p:nvSpPr>
                <p:cNvPr id="6179" name="Line 30"/>
                <p:cNvSpPr>
                  <a:spLocks noChangeAspect="1" noChangeShapeType="1"/>
                </p:cNvSpPr>
                <p:nvPr/>
              </p:nvSpPr>
              <p:spPr bwMode="auto">
                <a:xfrm rot="-600000">
                  <a:off x="1742" y="2789"/>
                  <a:ext cx="200" cy="19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  <p:sp>
              <p:nvSpPr>
                <p:cNvPr id="6180" name="Line 3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80" y="2633"/>
                  <a:ext cx="192" cy="19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</p:grpSp>
        </p:grpSp>
        <p:sp>
          <p:nvSpPr>
            <p:cNvPr id="7" name="Oval 9"/>
            <p:cNvSpPr>
              <a:spLocks noChangeAspect="1" noChangeArrowheads="1"/>
            </p:cNvSpPr>
            <p:nvPr/>
          </p:nvSpPr>
          <p:spPr bwMode="auto">
            <a:xfrm>
              <a:off x="1428" y="1229"/>
              <a:ext cx="1097" cy="61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Improved  public </a:t>
              </a:r>
            </a:p>
            <a:p>
              <a:pPr algn="ctr">
                <a:defRPr/>
              </a:pPr>
              <a:r>
                <a:rPr lang="en-GB" sz="1100" b="1" dirty="0"/>
                <a:t>research</a:t>
              </a:r>
            </a:p>
            <a:p>
              <a:pPr algn="ctr">
                <a:defRPr/>
              </a:pPr>
              <a:r>
                <a:rPr lang="en-GB" sz="1100" b="1" dirty="0"/>
                <a:t>expenditure</a:t>
              </a:r>
              <a:endParaRPr lang="en-GB" sz="1100" b="1" dirty="0">
                <a:latin typeface="Times New Roman" pitchFamily="18" charset="0"/>
              </a:endParaRPr>
            </a:p>
          </p:txBody>
        </p:sp>
        <p:sp>
          <p:nvSpPr>
            <p:cNvPr id="8" name="Oval 9"/>
            <p:cNvSpPr>
              <a:spLocks noChangeAspect="1" noChangeArrowheads="1"/>
            </p:cNvSpPr>
            <p:nvPr/>
          </p:nvSpPr>
          <p:spPr bwMode="auto">
            <a:xfrm>
              <a:off x="1576" y="3223"/>
              <a:ext cx="1215" cy="66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Improved </a:t>
              </a:r>
            </a:p>
            <a:p>
              <a:pPr algn="ctr">
                <a:defRPr/>
              </a:pPr>
              <a:r>
                <a:rPr lang="en-GB" sz="1100" b="1" dirty="0"/>
                <a:t>local infrastructure </a:t>
              </a:r>
            </a:p>
            <a:p>
              <a:pPr algn="ctr">
                <a:defRPr/>
              </a:pPr>
              <a:r>
                <a:rPr lang="en-GB" sz="1100" b="1" dirty="0"/>
                <a:t>(transport, energy, </a:t>
              </a:r>
            </a:p>
            <a:p>
              <a:pPr algn="ctr">
                <a:defRPr/>
              </a:pPr>
              <a:r>
                <a:rPr lang="en-GB" sz="1100" b="1" dirty="0"/>
                <a:t>housing,...)</a:t>
              </a:r>
            </a:p>
          </p:txBody>
        </p:sp>
        <p:sp>
          <p:nvSpPr>
            <p:cNvPr id="9" name="Oval 9"/>
            <p:cNvSpPr>
              <a:spLocks noChangeAspect="1" noChangeArrowheads="1"/>
            </p:cNvSpPr>
            <p:nvPr/>
          </p:nvSpPr>
          <p:spPr bwMode="auto">
            <a:xfrm>
              <a:off x="3323" y="1229"/>
              <a:ext cx="1130" cy="611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Improved education</a:t>
              </a:r>
            </a:p>
            <a:p>
              <a:pPr algn="ctr">
                <a:defRPr/>
              </a:pPr>
              <a:r>
                <a:rPr lang="en-GB" sz="1100" b="1" dirty="0"/>
                <a:t>&amp; training</a:t>
              </a:r>
            </a:p>
            <a:p>
              <a:pPr algn="ctr">
                <a:defRPr/>
              </a:pPr>
              <a:r>
                <a:rPr lang="en-GB" sz="1100" b="1" dirty="0"/>
                <a:t>opportunities</a:t>
              </a:r>
              <a:endParaRPr lang="en-GB" sz="1100" b="1" dirty="0">
                <a:latin typeface="Times New Roman" pitchFamily="18" charset="0"/>
              </a:endParaRPr>
            </a:p>
          </p:txBody>
        </p:sp>
        <p:sp>
          <p:nvSpPr>
            <p:cNvPr id="10" name="Oval 9"/>
            <p:cNvSpPr>
              <a:spLocks noChangeAspect="1" noChangeArrowheads="1"/>
            </p:cNvSpPr>
            <p:nvPr/>
          </p:nvSpPr>
          <p:spPr bwMode="auto">
            <a:xfrm>
              <a:off x="3633" y="1791"/>
              <a:ext cx="1097" cy="58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>
                  <a:cs typeface="Arial" charset="0"/>
                </a:rPr>
                <a:t>Technology </a:t>
              </a:r>
            </a:p>
            <a:p>
              <a:pPr algn="ctr">
                <a:defRPr/>
              </a:pPr>
              <a:r>
                <a:rPr lang="en-GB" sz="1100" b="1" dirty="0">
                  <a:cs typeface="Arial" charset="0"/>
                </a:rPr>
                <a:t>and innovation</a:t>
              </a:r>
            </a:p>
            <a:p>
              <a:pPr algn="ctr">
                <a:defRPr/>
              </a:pPr>
              <a:r>
                <a:rPr lang="en-GB" sz="1100" b="1" dirty="0">
                  <a:cs typeface="Arial" charset="0"/>
                </a:rPr>
                <a:t>opportunities</a:t>
              </a:r>
            </a:p>
          </p:txBody>
        </p:sp>
        <p:sp>
          <p:nvSpPr>
            <p:cNvPr id="11" name="Oval 9"/>
            <p:cNvSpPr>
              <a:spLocks noChangeAspect="1" noChangeArrowheads="1"/>
            </p:cNvSpPr>
            <p:nvPr/>
          </p:nvSpPr>
          <p:spPr bwMode="auto">
            <a:xfrm>
              <a:off x="4600" y="2047"/>
              <a:ext cx="1093" cy="66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>
                  <a:cs typeface="Arial" charset="0"/>
                </a:rPr>
                <a:t>Business opportunities </a:t>
              </a:r>
            </a:p>
            <a:p>
              <a:pPr algn="ctr">
                <a:defRPr/>
              </a:pPr>
              <a:r>
                <a:rPr lang="en-GB" sz="1100" b="1" dirty="0">
                  <a:cs typeface="Arial" charset="0"/>
                </a:rPr>
                <a:t>Attraction of industries</a:t>
              </a:r>
            </a:p>
            <a:p>
              <a:pPr algn="ctr">
                <a:defRPr/>
              </a:pPr>
              <a:r>
                <a:rPr lang="en-GB" sz="1100" b="1" dirty="0">
                  <a:cs typeface="Arial" charset="0"/>
                </a:rPr>
                <a:t>Spin off companies</a:t>
              </a:r>
            </a:p>
          </p:txBody>
        </p:sp>
        <p:sp>
          <p:nvSpPr>
            <p:cNvPr id="12" name="Oval 9"/>
            <p:cNvSpPr>
              <a:spLocks noChangeAspect="1" noChangeArrowheads="1"/>
            </p:cNvSpPr>
            <p:nvPr/>
          </p:nvSpPr>
          <p:spPr bwMode="auto">
            <a:xfrm>
              <a:off x="1158" y="2558"/>
              <a:ext cx="1142" cy="61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Higher tax income</a:t>
              </a:r>
            </a:p>
            <a:p>
              <a:pPr algn="ctr">
                <a:defRPr/>
              </a:pPr>
              <a:r>
                <a:rPr lang="en-GB" sz="1100" b="1" dirty="0">
                  <a:cs typeface="Arial" charset="0"/>
                </a:rPr>
                <a:t>Improvement of </a:t>
              </a:r>
            </a:p>
            <a:p>
              <a:pPr algn="ctr">
                <a:defRPr/>
              </a:pPr>
              <a:r>
                <a:rPr lang="en-GB" sz="1100" b="1" dirty="0">
                  <a:cs typeface="Arial" charset="0"/>
                </a:rPr>
                <a:t>Regional resources</a:t>
              </a:r>
            </a:p>
          </p:txBody>
        </p:sp>
        <p:sp>
          <p:nvSpPr>
            <p:cNvPr id="13" name="Oval 9"/>
            <p:cNvSpPr>
              <a:spLocks noChangeAspect="1" noChangeArrowheads="1"/>
            </p:cNvSpPr>
            <p:nvPr/>
          </p:nvSpPr>
          <p:spPr bwMode="auto">
            <a:xfrm>
              <a:off x="2746" y="3421"/>
              <a:ext cx="1094" cy="62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Jobs and employment,</a:t>
              </a:r>
            </a:p>
            <a:p>
              <a:pPr algn="ctr">
                <a:defRPr/>
              </a:pPr>
              <a:r>
                <a:rPr lang="en-GB" sz="1100" b="1" dirty="0">
                  <a:cs typeface="Arial" charset="0"/>
                </a:rPr>
                <a:t>Local expenditure</a:t>
              </a:r>
            </a:p>
          </p:txBody>
        </p:sp>
        <p:sp>
          <p:nvSpPr>
            <p:cNvPr id="14" name="Oval 9"/>
            <p:cNvSpPr>
              <a:spLocks noChangeAspect="1" noChangeArrowheads="1"/>
            </p:cNvSpPr>
            <p:nvPr/>
          </p:nvSpPr>
          <p:spPr bwMode="auto">
            <a:xfrm>
              <a:off x="1036" y="1945"/>
              <a:ext cx="1093" cy="58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Political visibility </a:t>
              </a:r>
            </a:p>
            <a:p>
              <a:pPr algn="ctr">
                <a:defRPr/>
              </a:pPr>
              <a:r>
                <a:rPr lang="en-GB" sz="1100" b="1" dirty="0"/>
                <a:t>and success</a:t>
              </a:r>
              <a:endParaRPr lang="en-GB" sz="1100" b="1" dirty="0">
                <a:latin typeface="Times New Roman" pitchFamily="18" charset="0"/>
              </a:endParaRPr>
            </a:p>
          </p:txBody>
        </p:sp>
        <p:sp>
          <p:nvSpPr>
            <p:cNvPr id="15" name="Oval 9"/>
            <p:cNvSpPr>
              <a:spLocks noChangeAspect="1" noChangeArrowheads="1"/>
            </p:cNvSpPr>
            <p:nvPr/>
          </p:nvSpPr>
          <p:spPr bwMode="auto">
            <a:xfrm>
              <a:off x="3466" y="2982"/>
              <a:ext cx="1097" cy="58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Improved </a:t>
              </a:r>
            </a:p>
            <a:p>
              <a:pPr algn="ctr">
                <a:defRPr/>
              </a:pPr>
              <a:r>
                <a:rPr lang="en-GB" sz="1100" b="1" dirty="0"/>
                <a:t>environmental aspects</a:t>
              </a:r>
            </a:p>
            <a:p>
              <a:pPr algn="ctr">
                <a:defRPr/>
              </a:pPr>
              <a:r>
                <a:rPr lang="en-GB" sz="1100" b="1" dirty="0">
                  <a:cs typeface="Arial" charset="0"/>
                </a:rPr>
                <a:t>Scientific tourism</a:t>
              </a:r>
            </a:p>
          </p:txBody>
        </p:sp>
        <p:sp>
          <p:nvSpPr>
            <p:cNvPr id="16" name="Oval 18"/>
            <p:cNvSpPr>
              <a:spLocks noChangeAspect="1" noChangeArrowheads="1"/>
            </p:cNvSpPr>
            <p:nvPr/>
          </p:nvSpPr>
          <p:spPr bwMode="auto">
            <a:xfrm>
              <a:off x="4552" y="1433"/>
              <a:ext cx="953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Possible</a:t>
              </a:r>
            </a:p>
            <a:p>
              <a:pPr algn="ctr">
                <a:defRPr/>
              </a:pPr>
              <a:r>
                <a:rPr lang="en-GB" sz="1100" b="1" dirty="0"/>
                <a:t>proprietary use</a:t>
              </a:r>
            </a:p>
          </p:txBody>
        </p:sp>
        <p:sp>
          <p:nvSpPr>
            <p:cNvPr id="17" name="Oval 9"/>
            <p:cNvSpPr>
              <a:spLocks noChangeAspect="1" noChangeArrowheads="1"/>
            </p:cNvSpPr>
            <p:nvPr/>
          </p:nvSpPr>
          <p:spPr bwMode="auto">
            <a:xfrm>
              <a:off x="394" y="1485"/>
              <a:ext cx="1093" cy="58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Attraction </a:t>
              </a:r>
            </a:p>
            <a:p>
              <a:pPr algn="ctr">
                <a:defRPr/>
              </a:pPr>
              <a:r>
                <a:rPr lang="en-GB" sz="1100" b="1" dirty="0"/>
                <a:t>of private funding</a:t>
              </a:r>
            </a:p>
          </p:txBody>
        </p:sp>
        <p:sp>
          <p:nvSpPr>
            <p:cNvPr id="18" name="Oval 18"/>
            <p:cNvSpPr>
              <a:spLocks noChangeAspect="1" noChangeArrowheads="1"/>
            </p:cNvSpPr>
            <p:nvPr/>
          </p:nvSpPr>
          <p:spPr bwMode="auto">
            <a:xfrm>
              <a:off x="4185" y="861"/>
              <a:ext cx="943" cy="54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Construction </a:t>
              </a:r>
            </a:p>
            <a:p>
              <a:pPr algn="ctr">
                <a:defRPr/>
              </a:pPr>
              <a:r>
                <a:rPr lang="en-GB" sz="1100" b="1" dirty="0"/>
                <a:t>and </a:t>
              </a:r>
              <a:r>
                <a:rPr lang="en-GB" sz="1100" b="1" dirty="0" err="1"/>
                <a:t>competitivity</a:t>
              </a:r>
              <a:endParaRPr lang="en-GB" sz="1100" b="1" dirty="0"/>
            </a:p>
            <a:p>
              <a:pPr algn="ctr">
                <a:defRPr/>
              </a:pPr>
              <a:r>
                <a:rPr lang="en-GB" sz="1100" b="1" dirty="0"/>
                <a:t>of ERA</a:t>
              </a:r>
            </a:p>
          </p:txBody>
        </p:sp>
        <p:sp>
          <p:nvSpPr>
            <p:cNvPr id="19" name="Oval 18"/>
            <p:cNvSpPr>
              <a:spLocks noChangeAspect="1" noChangeArrowheads="1"/>
            </p:cNvSpPr>
            <p:nvPr/>
          </p:nvSpPr>
          <p:spPr bwMode="auto">
            <a:xfrm>
              <a:off x="3233" y="546"/>
              <a:ext cx="952" cy="63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More funding </a:t>
              </a:r>
            </a:p>
            <a:p>
              <a:pPr algn="ctr">
                <a:defRPr/>
              </a:pPr>
              <a:r>
                <a:rPr lang="en-GB" sz="1100" b="1" dirty="0"/>
                <a:t>to research</a:t>
              </a:r>
            </a:p>
            <a:p>
              <a:pPr algn="ctr">
                <a:defRPr/>
              </a:pPr>
              <a:r>
                <a:rPr lang="en-GB" sz="1100" b="1" dirty="0"/>
                <a:t>(</a:t>
              </a:r>
              <a:r>
                <a:rPr lang="en-GB" sz="1100" b="1" dirty="0" err="1"/>
                <a:t>structural&amp;industl</a:t>
              </a:r>
              <a:r>
                <a:rPr lang="en-GB" sz="1100" b="1" dirty="0"/>
                <a:t>)</a:t>
              </a:r>
            </a:p>
          </p:txBody>
        </p:sp>
        <p:sp>
          <p:nvSpPr>
            <p:cNvPr id="20" name="Oval 9"/>
            <p:cNvSpPr>
              <a:spLocks noChangeAspect="1" noChangeArrowheads="1"/>
            </p:cNvSpPr>
            <p:nvPr/>
          </p:nvSpPr>
          <p:spPr bwMode="auto">
            <a:xfrm>
              <a:off x="605" y="718"/>
              <a:ext cx="1103" cy="67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Industry-University</a:t>
              </a:r>
            </a:p>
            <a:p>
              <a:pPr algn="ctr">
                <a:defRPr/>
              </a:pPr>
              <a:r>
                <a:rPr lang="en-GB" sz="1100" b="1" dirty="0"/>
                <a:t>collaboration</a:t>
              </a:r>
            </a:p>
            <a:p>
              <a:pPr algn="ctr">
                <a:defRPr/>
              </a:pPr>
              <a:r>
                <a:rPr lang="en-GB" sz="1100" b="1" dirty="0"/>
                <a:t>(by open access)</a:t>
              </a:r>
            </a:p>
          </p:txBody>
        </p:sp>
        <p:sp>
          <p:nvSpPr>
            <p:cNvPr id="21" name="Oval 9"/>
            <p:cNvSpPr>
              <a:spLocks noChangeAspect="1" noChangeArrowheads="1"/>
            </p:cNvSpPr>
            <p:nvPr/>
          </p:nvSpPr>
          <p:spPr bwMode="auto">
            <a:xfrm>
              <a:off x="395" y="3070"/>
              <a:ext cx="1218" cy="58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Brain exchange</a:t>
              </a:r>
            </a:p>
            <a:p>
              <a:pPr algn="ctr">
                <a:defRPr/>
              </a:pPr>
              <a:r>
                <a:rPr lang="en-GB" sz="1100" b="1" dirty="0"/>
                <a:t>Instead of </a:t>
              </a:r>
            </a:p>
            <a:p>
              <a:pPr algn="ctr">
                <a:defRPr/>
              </a:pPr>
              <a:r>
                <a:rPr lang="en-GB" sz="1100" b="1" dirty="0"/>
                <a:t>brain drain</a:t>
              </a:r>
            </a:p>
          </p:txBody>
        </p:sp>
        <p:sp>
          <p:nvSpPr>
            <p:cNvPr id="22" name="Oval 9"/>
            <p:cNvSpPr>
              <a:spLocks noChangeAspect="1" noChangeArrowheads="1"/>
            </p:cNvSpPr>
            <p:nvPr/>
          </p:nvSpPr>
          <p:spPr bwMode="auto">
            <a:xfrm>
              <a:off x="116" y="2303"/>
              <a:ext cx="1093" cy="58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Attraction of </a:t>
              </a:r>
            </a:p>
            <a:p>
              <a:pPr algn="ctr">
                <a:defRPr/>
              </a:pPr>
              <a:r>
                <a:rPr lang="en-GB" sz="1100" b="1" dirty="0"/>
                <a:t>students to Science</a:t>
              </a:r>
            </a:p>
          </p:txBody>
        </p:sp>
      </p:grpSp>
      <p:sp>
        <p:nvSpPr>
          <p:cNvPr id="38" name="Oval 9"/>
          <p:cNvSpPr>
            <a:spLocks noChangeAspect="1" noChangeArrowheads="1"/>
          </p:cNvSpPr>
          <p:nvPr/>
        </p:nvSpPr>
        <p:spPr bwMode="auto">
          <a:xfrm>
            <a:off x="5643563" y="4000500"/>
            <a:ext cx="1735137" cy="785813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GB" sz="1100" b="1" dirty="0">
                <a:cs typeface="Arial" charset="0"/>
              </a:rPr>
              <a:t>High quality public </a:t>
            </a:r>
          </a:p>
          <a:p>
            <a:pPr algn="ctr">
              <a:defRPr/>
            </a:pPr>
            <a:r>
              <a:rPr lang="en-GB" sz="1100" b="1" dirty="0">
                <a:cs typeface="Arial" charset="0"/>
              </a:rPr>
              <a:t>Procurement</a:t>
            </a:r>
          </a:p>
        </p:txBody>
      </p:sp>
      <p:sp>
        <p:nvSpPr>
          <p:cNvPr id="40" name="Oval 18"/>
          <p:cNvSpPr>
            <a:spLocks noChangeAspect="1" noChangeArrowheads="1"/>
          </p:cNvSpPr>
          <p:nvPr/>
        </p:nvSpPr>
        <p:spPr bwMode="auto">
          <a:xfrm>
            <a:off x="7121525" y="4500563"/>
            <a:ext cx="1593850" cy="954087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GB" sz="1100" b="1" dirty="0"/>
              <a:t>Higher staff mobility</a:t>
            </a:r>
          </a:p>
          <a:p>
            <a:pPr algn="ctr">
              <a:defRPr/>
            </a:pPr>
            <a:r>
              <a:rPr lang="en-GB" sz="1100" b="1" dirty="0"/>
              <a:t>with industry</a:t>
            </a:r>
          </a:p>
        </p:txBody>
      </p:sp>
      <p:sp>
        <p:nvSpPr>
          <p:cNvPr id="39" name="Segnaposto piè di pagina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err="1" smtClean="0"/>
              <a:t>Different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time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perspectives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Science: long </a:t>
            </a:r>
            <a:r>
              <a:rPr lang="it-IT" dirty="0" err="1" smtClean="0"/>
              <a:t>term</a:t>
            </a:r>
            <a:endParaRPr lang="it-IT" dirty="0" smtClean="0"/>
          </a:p>
          <a:p>
            <a:r>
              <a:rPr lang="it-IT" dirty="0" err="1" smtClean="0"/>
              <a:t>Policy-maker</a:t>
            </a:r>
            <a:r>
              <a:rPr lang="it-IT" dirty="0" smtClean="0"/>
              <a:t>: </a:t>
            </a: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election</a:t>
            </a:r>
            <a:endParaRPr lang="it-IT" dirty="0" smtClean="0"/>
          </a:p>
          <a:p>
            <a:r>
              <a:rPr lang="it-IT" dirty="0" err="1" smtClean="0"/>
              <a:t>Students</a:t>
            </a:r>
            <a:r>
              <a:rPr lang="it-IT" dirty="0" smtClean="0"/>
              <a:t>: </a:t>
            </a: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thesis</a:t>
            </a:r>
            <a:endParaRPr lang="it-IT" dirty="0" smtClean="0"/>
          </a:p>
          <a:p>
            <a:r>
              <a:rPr lang="it-IT" dirty="0" smtClean="0"/>
              <a:t>Industrial </a:t>
            </a:r>
            <a:r>
              <a:rPr lang="it-IT" dirty="0" err="1" smtClean="0"/>
              <a:t>providers</a:t>
            </a:r>
            <a:r>
              <a:rPr lang="it-IT" dirty="0" smtClean="0"/>
              <a:t>: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year</a:t>
            </a:r>
            <a:r>
              <a:rPr lang="it-IT" dirty="0" smtClean="0"/>
              <a:t>’s budget</a:t>
            </a:r>
          </a:p>
          <a:p>
            <a:r>
              <a:rPr lang="it-IT" dirty="0" err="1" smtClean="0"/>
              <a:t>General</a:t>
            </a:r>
            <a:r>
              <a:rPr lang="it-IT" dirty="0" smtClean="0"/>
              <a:t> public: </a:t>
            </a:r>
            <a:r>
              <a:rPr lang="it-IT" dirty="0" err="1" smtClean="0"/>
              <a:t>today</a:t>
            </a:r>
            <a:r>
              <a:rPr lang="it-IT" dirty="0" smtClean="0"/>
              <a:t>’s </a:t>
            </a:r>
            <a:r>
              <a:rPr lang="it-IT" dirty="0" err="1" smtClean="0"/>
              <a:t>perception</a:t>
            </a:r>
            <a:endParaRPr lang="it-IT" dirty="0" smtClean="0"/>
          </a:p>
          <a:p>
            <a:r>
              <a:rPr lang="it-IT" dirty="0" smtClean="0"/>
              <a:t>Media: 5 p.m. </a:t>
            </a:r>
            <a:r>
              <a:rPr lang="it-IT" dirty="0" err="1" smtClean="0"/>
              <a:t>today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tomorrow</a:t>
            </a:r>
            <a:r>
              <a:rPr lang="it-IT" dirty="0" smtClean="0"/>
              <a:t>’s </a:t>
            </a:r>
            <a:r>
              <a:rPr lang="it-IT" dirty="0" err="1" smtClean="0"/>
              <a:t>edition</a:t>
            </a:r>
            <a:endParaRPr lang="it-IT" dirty="0" smtClean="0"/>
          </a:p>
          <a:p>
            <a:r>
              <a:rPr lang="it-IT" dirty="0" err="1" smtClean="0"/>
              <a:t>……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err="1" smtClean="0"/>
              <a:t>Different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goals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05064"/>
          </a:xfrm>
        </p:spPr>
        <p:txBody>
          <a:bodyPr>
            <a:normAutofit/>
          </a:bodyPr>
          <a:lstStyle/>
          <a:p>
            <a:r>
              <a:rPr lang="it-IT" dirty="0" smtClean="0"/>
              <a:t>Science: </a:t>
            </a:r>
            <a:r>
              <a:rPr lang="it-IT" dirty="0" err="1" smtClean="0"/>
              <a:t>new</a:t>
            </a:r>
            <a:r>
              <a:rPr lang="it-IT" dirty="0" smtClean="0"/>
              <a:t> </a:t>
            </a:r>
            <a:r>
              <a:rPr lang="it-IT" dirty="0" err="1" smtClean="0"/>
              <a:t>insights</a:t>
            </a:r>
            <a:r>
              <a:rPr lang="it-IT" dirty="0" smtClean="0"/>
              <a:t>, and </a:t>
            </a:r>
            <a:r>
              <a:rPr lang="it-IT" dirty="0" err="1" smtClean="0"/>
              <a:t>peer</a:t>
            </a:r>
            <a:r>
              <a:rPr lang="it-IT" dirty="0" smtClean="0"/>
              <a:t>’s </a:t>
            </a:r>
            <a:r>
              <a:rPr lang="it-IT" dirty="0" err="1" smtClean="0"/>
              <a:t>acceptance</a:t>
            </a:r>
            <a:endParaRPr lang="it-IT" dirty="0" smtClean="0"/>
          </a:p>
          <a:p>
            <a:r>
              <a:rPr lang="it-IT" dirty="0" smtClean="0"/>
              <a:t>Policy </a:t>
            </a:r>
            <a:r>
              <a:rPr lang="it-IT" dirty="0" err="1" smtClean="0"/>
              <a:t>makers</a:t>
            </a:r>
            <a:r>
              <a:rPr lang="it-IT" dirty="0" smtClean="0"/>
              <a:t>: </a:t>
            </a:r>
            <a:r>
              <a:rPr lang="it-IT" dirty="0" err="1" smtClean="0"/>
              <a:t>visibility</a:t>
            </a:r>
            <a:r>
              <a:rPr lang="it-IT" dirty="0" smtClean="0"/>
              <a:t> and public </a:t>
            </a:r>
            <a:r>
              <a:rPr lang="it-IT" dirty="0" err="1" smtClean="0"/>
              <a:t>acceptance</a:t>
            </a:r>
            <a:endParaRPr lang="it-IT" dirty="0" smtClean="0"/>
          </a:p>
          <a:p>
            <a:r>
              <a:rPr lang="it-IT" dirty="0" err="1" smtClean="0"/>
              <a:t>Students</a:t>
            </a:r>
            <a:r>
              <a:rPr lang="it-IT" dirty="0" smtClean="0"/>
              <a:t>: </a:t>
            </a:r>
            <a:r>
              <a:rPr lang="it-IT" dirty="0" smtClean="0"/>
              <a:t>b</a:t>
            </a:r>
            <a:r>
              <a:rPr lang="it-IT" dirty="0" smtClean="0"/>
              <a:t>est career and </a:t>
            </a:r>
            <a:r>
              <a:rPr lang="it-IT" dirty="0" err="1" smtClean="0"/>
              <a:t>employment</a:t>
            </a:r>
            <a:endParaRPr lang="it-IT" dirty="0" smtClean="0"/>
          </a:p>
          <a:p>
            <a:r>
              <a:rPr lang="it-IT" dirty="0" err="1" smtClean="0"/>
              <a:t>Providers</a:t>
            </a:r>
            <a:r>
              <a:rPr lang="it-IT" dirty="0" smtClean="0"/>
              <a:t>: </a:t>
            </a:r>
            <a:r>
              <a:rPr lang="it-IT" dirty="0" smtClean="0"/>
              <a:t>net </a:t>
            </a:r>
            <a:r>
              <a:rPr lang="it-IT" dirty="0" err="1" smtClean="0"/>
              <a:t>return</a:t>
            </a:r>
            <a:r>
              <a:rPr lang="it-IT" dirty="0" smtClean="0"/>
              <a:t> and boss’s </a:t>
            </a:r>
            <a:r>
              <a:rPr lang="it-IT" dirty="0" err="1" smtClean="0"/>
              <a:t>acceptance</a:t>
            </a:r>
            <a:endParaRPr lang="it-IT" dirty="0" smtClean="0"/>
          </a:p>
          <a:p>
            <a:r>
              <a:rPr lang="it-IT" dirty="0" err="1" smtClean="0"/>
              <a:t>General</a:t>
            </a:r>
            <a:r>
              <a:rPr lang="it-IT" dirty="0" smtClean="0"/>
              <a:t> public: </a:t>
            </a:r>
            <a:r>
              <a:rPr lang="it-IT" dirty="0" err="1" smtClean="0"/>
              <a:t>understand</a:t>
            </a:r>
            <a:r>
              <a:rPr lang="it-IT" dirty="0" smtClean="0"/>
              <a:t> </a:t>
            </a:r>
            <a:r>
              <a:rPr lang="it-IT" dirty="0" err="1" smtClean="0"/>
              <a:t>why</a:t>
            </a:r>
            <a:r>
              <a:rPr lang="it-IT" dirty="0" smtClean="0"/>
              <a:t> and </a:t>
            </a:r>
            <a:r>
              <a:rPr lang="it-IT" dirty="0" err="1" smtClean="0"/>
              <a:t>what</a:t>
            </a:r>
            <a:endParaRPr lang="it-IT" dirty="0" smtClean="0"/>
          </a:p>
          <a:p>
            <a:r>
              <a:rPr lang="it-IT" dirty="0" smtClean="0"/>
              <a:t>Media: impact on public</a:t>
            </a:r>
          </a:p>
          <a:p>
            <a:r>
              <a:rPr lang="it-IT" dirty="0" err="1" smtClean="0"/>
              <a:t>…etc…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1058863"/>
            <a:chOff x="0" y="0"/>
            <a:chExt cx="5760" cy="576"/>
          </a:xfrm>
        </p:grpSpPr>
        <p:sp>
          <p:nvSpPr>
            <p:cNvPr id="1026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576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67" name="Text Box 38"/>
            <p:cNvSpPr txBox="1">
              <a:spLocks noChangeArrowheads="1"/>
            </p:cNvSpPr>
            <p:nvPr/>
          </p:nvSpPr>
          <p:spPr bwMode="auto">
            <a:xfrm>
              <a:off x="0" y="39"/>
              <a:ext cx="5760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3600">
                  <a:solidFill>
                    <a:schemeClr val="bg1"/>
                  </a:solidFill>
                </a:rPr>
                <a:t>Who aims at what?</a:t>
              </a:r>
              <a:endParaRPr lang="en-GB" sz="3600">
                <a:latin typeface="Times New Roman"/>
              </a:endParaRPr>
            </a:p>
          </p:txBody>
        </p:sp>
      </p:grpSp>
      <p:sp>
        <p:nvSpPr>
          <p:cNvPr id="10245" name="Oval 9"/>
          <p:cNvSpPr>
            <a:spLocks noChangeAspect="1" noChangeArrowheads="1"/>
          </p:cNvSpPr>
          <p:nvPr/>
        </p:nvSpPr>
        <p:spPr bwMode="auto">
          <a:xfrm>
            <a:off x="2693988" y="3214688"/>
            <a:ext cx="1735137" cy="928687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/>
              <a:t>Improved  public </a:t>
            </a:r>
          </a:p>
          <a:p>
            <a:pPr algn="ctr" eaLnBrk="0" hangingPunct="0"/>
            <a:r>
              <a:rPr lang="en-GB" sz="1400"/>
              <a:t>research</a:t>
            </a:r>
          </a:p>
          <a:p>
            <a:pPr algn="ctr" eaLnBrk="0" hangingPunct="0"/>
            <a:r>
              <a:rPr lang="en-GB" sz="1400"/>
              <a:t>expenditure</a:t>
            </a:r>
            <a:endParaRPr lang="en-GB" sz="1400">
              <a:latin typeface="Times New Roman"/>
            </a:endParaRPr>
          </a:p>
        </p:txBody>
      </p:sp>
      <p:sp>
        <p:nvSpPr>
          <p:cNvPr id="10246" name="Oval 9"/>
          <p:cNvSpPr>
            <a:spLocks noChangeAspect="1" noChangeArrowheads="1"/>
          </p:cNvSpPr>
          <p:nvPr/>
        </p:nvSpPr>
        <p:spPr bwMode="auto">
          <a:xfrm>
            <a:off x="4786313" y="3143250"/>
            <a:ext cx="1785937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/>
              <a:t>Improved </a:t>
            </a:r>
          </a:p>
          <a:p>
            <a:pPr algn="ctr" eaLnBrk="0" hangingPunct="0"/>
            <a:r>
              <a:rPr lang="en-GB" sz="1400"/>
              <a:t>local infrastructure </a:t>
            </a:r>
          </a:p>
          <a:p>
            <a:pPr algn="ctr" eaLnBrk="0" hangingPunct="0"/>
            <a:r>
              <a:rPr lang="en-GB" sz="1400"/>
              <a:t>(transport, energy, </a:t>
            </a:r>
          </a:p>
          <a:p>
            <a:pPr algn="ctr" eaLnBrk="0" hangingPunct="0"/>
            <a:r>
              <a:rPr lang="en-GB" sz="1400"/>
              <a:t>housing,...)</a:t>
            </a:r>
          </a:p>
        </p:txBody>
      </p:sp>
      <p:sp>
        <p:nvSpPr>
          <p:cNvPr id="10247" name="Oval 9"/>
          <p:cNvSpPr>
            <a:spLocks noChangeAspect="1" noChangeArrowheads="1"/>
          </p:cNvSpPr>
          <p:nvPr/>
        </p:nvSpPr>
        <p:spPr bwMode="auto">
          <a:xfrm>
            <a:off x="407988" y="3071813"/>
            <a:ext cx="1735137" cy="785812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/>
              <a:t>education&amp;training</a:t>
            </a:r>
          </a:p>
          <a:p>
            <a:pPr algn="ctr" eaLnBrk="0" hangingPunct="0"/>
            <a:r>
              <a:rPr lang="en-GB" sz="1400"/>
              <a:t>opportunities</a:t>
            </a:r>
            <a:endParaRPr lang="en-GB" sz="1400">
              <a:latin typeface="Times New Roman"/>
            </a:endParaRPr>
          </a:p>
        </p:txBody>
      </p:sp>
      <p:sp>
        <p:nvSpPr>
          <p:cNvPr id="10248" name="Oval 9"/>
          <p:cNvSpPr>
            <a:spLocks noChangeAspect="1" noChangeArrowheads="1"/>
          </p:cNvSpPr>
          <p:nvPr/>
        </p:nvSpPr>
        <p:spPr bwMode="auto">
          <a:xfrm>
            <a:off x="7051675" y="2214563"/>
            <a:ext cx="1735138" cy="928687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/>
              <a:t>Technology </a:t>
            </a:r>
          </a:p>
          <a:p>
            <a:pPr algn="ctr" eaLnBrk="0" hangingPunct="0"/>
            <a:r>
              <a:rPr lang="en-GB" sz="1400">
                <a:cs typeface="Arial" charset="0"/>
              </a:rPr>
              <a:t>and innovation </a:t>
            </a:r>
          </a:p>
          <a:p>
            <a:pPr algn="ctr" eaLnBrk="0" hangingPunct="0"/>
            <a:r>
              <a:rPr lang="en-GB" sz="1400">
                <a:cs typeface="Arial" charset="0"/>
              </a:rPr>
              <a:t>opportunities</a:t>
            </a:r>
          </a:p>
        </p:txBody>
      </p:sp>
      <p:sp>
        <p:nvSpPr>
          <p:cNvPr id="10249" name="Oval 9"/>
          <p:cNvSpPr>
            <a:spLocks noChangeAspect="1" noChangeArrowheads="1"/>
          </p:cNvSpPr>
          <p:nvPr/>
        </p:nvSpPr>
        <p:spPr bwMode="auto">
          <a:xfrm>
            <a:off x="7051675" y="3143250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/>
              <a:t>Business</a:t>
            </a:r>
          </a:p>
          <a:p>
            <a:pPr algn="ctr" eaLnBrk="0" hangingPunct="0"/>
            <a:r>
              <a:rPr lang="en-GB" sz="1400"/>
              <a:t>procurement </a:t>
            </a:r>
          </a:p>
          <a:p>
            <a:pPr algn="ctr" eaLnBrk="0" hangingPunct="0"/>
            <a:r>
              <a:rPr lang="en-GB" sz="1400"/>
              <a:t>opportunities</a:t>
            </a:r>
            <a:endParaRPr lang="en-GB" sz="1400">
              <a:latin typeface="Times New Roman"/>
            </a:endParaRPr>
          </a:p>
        </p:txBody>
      </p:sp>
      <p:sp>
        <p:nvSpPr>
          <p:cNvPr id="10250" name="Oval 9"/>
          <p:cNvSpPr>
            <a:spLocks noChangeAspect="1" noChangeArrowheads="1"/>
          </p:cNvSpPr>
          <p:nvPr/>
        </p:nvSpPr>
        <p:spPr bwMode="auto">
          <a:xfrm>
            <a:off x="2622550" y="5072063"/>
            <a:ext cx="1735138" cy="928687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>
                <a:cs typeface="Arial" charset="0"/>
              </a:rPr>
              <a:t>Higher tax income</a:t>
            </a:r>
          </a:p>
          <a:p>
            <a:pPr algn="ctr" eaLnBrk="0" hangingPunct="0"/>
            <a:r>
              <a:rPr lang="en-GB" sz="1400">
                <a:cs typeface="Arial" charset="0"/>
              </a:rPr>
              <a:t>&amp; attraction of</a:t>
            </a:r>
          </a:p>
          <a:p>
            <a:pPr algn="ctr" eaLnBrk="0" hangingPunct="0"/>
            <a:r>
              <a:rPr lang="en-GB" sz="1400">
                <a:cs typeface="Arial" charset="0"/>
              </a:rPr>
              <a:t>Private funding</a:t>
            </a:r>
          </a:p>
        </p:txBody>
      </p:sp>
      <p:sp>
        <p:nvSpPr>
          <p:cNvPr id="10251" name="Oval 9"/>
          <p:cNvSpPr>
            <a:spLocks noChangeAspect="1" noChangeArrowheads="1"/>
          </p:cNvSpPr>
          <p:nvPr/>
        </p:nvSpPr>
        <p:spPr bwMode="auto">
          <a:xfrm>
            <a:off x="4837113" y="4071938"/>
            <a:ext cx="1735137" cy="928687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/>
              <a:t>Jobs&amp;employment</a:t>
            </a:r>
          </a:p>
          <a:p>
            <a:pPr algn="ctr" eaLnBrk="0" hangingPunct="0"/>
            <a:r>
              <a:rPr lang="en-GB" sz="1400">
                <a:cs typeface="Arial" charset="0"/>
              </a:rPr>
              <a:t>+local expenditure</a:t>
            </a:r>
          </a:p>
        </p:txBody>
      </p:sp>
      <p:sp>
        <p:nvSpPr>
          <p:cNvPr id="10252" name="Oval 9"/>
          <p:cNvSpPr>
            <a:spLocks noChangeAspect="1" noChangeArrowheads="1"/>
          </p:cNvSpPr>
          <p:nvPr/>
        </p:nvSpPr>
        <p:spPr bwMode="auto">
          <a:xfrm>
            <a:off x="2622550" y="4143375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/>
              <a:t>Political visibility </a:t>
            </a:r>
          </a:p>
          <a:p>
            <a:pPr algn="ctr" eaLnBrk="0" hangingPunct="0"/>
            <a:r>
              <a:rPr lang="en-GB" sz="1400"/>
              <a:t>and success</a:t>
            </a:r>
            <a:endParaRPr lang="en-GB" sz="1400">
              <a:latin typeface="Times New Roman"/>
            </a:endParaRPr>
          </a:p>
        </p:txBody>
      </p:sp>
      <p:sp>
        <p:nvSpPr>
          <p:cNvPr id="10253" name="Oval 9"/>
          <p:cNvSpPr>
            <a:spLocks noChangeAspect="1" noChangeArrowheads="1"/>
          </p:cNvSpPr>
          <p:nvPr/>
        </p:nvSpPr>
        <p:spPr bwMode="auto">
          <a:xfrm>
            <a:off x="4837113" y="5000625"/>
            <a:ext cx="1735137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/>
              <a:t>Improved </a:t>
            </a:r>
          </a:p>
          <a:p>
            <a:pPr algn="ctr" eaLnBrk="0" hangingPunct="0"/>
            <a:r>
              <a:rPr lang="en-GB" sz="1400"/>
              <a:t>environmental </a:t>
            </a:r>
          </a:p>
          <a:p>
            <a:pPr algn="ctr" eaLnBrk="0" hangingPunct="0"/>
            <a:r>
              <a:rPr lang="en-GB" sz="1400"/>
              <a:t>aspects</a:t>
            </a:r>
            <a:endParaRPr lang="en-GB" sz="1400">
              <a:latin typeface="Times New Roman"/>
            </a:endParaRPr>
          </a:p>
        </p:txBody>
      </p:sp>
      <p:sp>
        <p:nvSpPr>
          <p:cNvPr id="10254" name="Oval 18"/>
          <p:cNvSpPr>
            <a:spLocks noChangeAspect="1" noChangeArrowheads="1"/>
          </p:cNvSpPr>
          <p:nvPr/>
        </p:nvSpPr>
        <p:spPr bwMode="auto">
          <a:xfrm>
            <a:off x="7197725" y="4071938"/>
            <a:ext cx="1517650" cy="8667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/>
              <a:t>Possible </a:t>
            </a:r>
          </a:p>
          <a:p>
            <a:pPr algn="ctr" eaLnBrk="0" hangingPunct="0"/>
            <a:r>
              <a:rPr lang="en-GB" sz="1400"/>
              <a:t>Proprietary</a:t>
            </a:r>
          </a:p>
          <a:p>
            <a:pPr algn="ctr" eaLnBrk="0" hangingPunct="0"/>
            <a:r>
              <a:rPr lang="en-GB" sz="1400"/>
              <a:t>use</a:t>
            </a:r>
          </a:p>
        </p:txBody>
      </p:sp>
      <p:sp>
        <p:nvSpPr>
          <p:cNvPr id="10255" name="Oval 18"/>
          <p:cNvSpPr>
            <a:spLocks noChangeAspect="1" noChangeArrowheads="1"/>
          </p:cNvSpPr>
          <p:nvPr/>
        </p:nvSpPr>
        <p:spPr bwMode="auto">
          <a:xfrm>
            <a:off x="428625" y="2282825"/>
            <a:ext cx="1714500" cy="7889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/>
              <a:t>New science</a:t>
            </a:r>
          </a:p>
          <a:p>
            <a:pPr algn="ctr" eaLnBrk="0" hangingPunct="0"/>
            <a:r>
              <a:rPr lang="en-GB" sz="1400"/>
              <a:t>opportunities</a:t>
            </a:r>
          </a:p>
        </p:txBody>
      </p:sp>
      <p:sp>
        <p:nvSpPr>
          <p:cNvPr id="10256" name="Oval 18"/>
          <p:cNvSpPr>
            <a:spLocks noChangeAspect="1" noChangeArrowheads="1"/>
          </p:cNvSpPr>
          <p:nvPr/>
        </p:nvSpPr>
        <p:spPr bwMode="auto">
          <a:xfrm>
            <a:off x="4840288" y="2276475"/>
            <a:ext cx="1589087" cy="8667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/>
              <a:t>Attraction of</a:t>
            </a:r>
          </a:p>
          <a:p>
            <a:pPr algn="ctr" eaLnBrk="0" hangingPunct="0"/>
            <a:r>
              <a:rPr lang="en-GB" sz="1400"/>
              <a:t> industries&amp;</a:t>
            </a:r>
          </a:p>
          <a:p>
            <a:pPr algn="ctr" eaLnBrk="0" hangingPunct="0"/>
            <a:r>
              <a:rPr lang="en-GB" sz="1400"/>
              <a:t>private funding</a:t>
            </a:r>
          </a:p>
        </p:txBody>
      </p:sp>
      <p:sp>
        <p:nvSpPr>
          <p:cNvPr id="10257" name="Oval 6"/>
          <p:cNvSpPr>
            <a:spLocks noChangeAspect="1" noChangeArrowheads="1"/>
          </p:cNvSpPr>
          <p:nvPr/>
        </p:nvSpPr>
        <p:spPr bwMode="auto">
          <a:xfrm>
            <a:off x="2786063" y="1143000"/>
            <a:ext cx="1517650" cy="1004888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/>
              <a:t>Political </a:t>
            </a:r>
          </a:p>
          <a:p>
            <a:pPr algn="ctr" eaLnBrk="0" hangingPunct="0"/>
            <a:r>
              <a:rPr lang="en-GB"/>
              <a:t>level</a:t>
            </a:r>
            <a:endParaRPr lang="en-GB">
              <a:latin typeface="Times New Roman"/>
            </a:endParaRPr>
          </a:p>
        </p:txBody>
      </p:sp>
      <p:sp>
        <p:nvSpPr>
          <p:cNvPr id="10258" name="Oval 6"/>
          <p:cNvSpPr>
            <a:spLocks noChangeAspect="1" noChangeArrowheads="1"/>
          </p:cNvSpPr>
          <p:nvPr/>
        </p:nvSpPr>
        <p:spPr bwMode="auto">
          <a:xfrm>
            <a:off x="4911725" y="1138238"/>
            <a:ext cx="1517650" cy="100488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/>
              <a:t>Regional </a:t>
            </a:r>
          </a:p>
          <a:p>
            <a:pPr algn="ctr" eaLnBrk="0" hangingPunct="0"/>
            <a:r>
              <a:rPr lang="en-GB"/>
              <a:t>level</a:t>
            </a:r>
            <a:endParaRPr lang="en-GB">
              <a:latin typeface="Times New Roman"/>
            </a:endParaRPr>
          </a:p>
        </p:txBody>
      </p:sp>
      <p:sp>
        <p:nvSpPr>
          <p:cNvPr id="10259" name="Oval 6"/>
          <p:cNvSpPr>
            <a:spLocks noChangeAspect="1" noChangeArrowheads="1"/>
          </p:cNvSpPr>
          <p:nvPr/>
        </p:nvSpPr>
        <p:spPr bwMode="auto">
          <a:xfrm>
            <a:off x="554038" y="1143000"/>
            <a:ext cx="1517650" cy="1004888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>
                <a:cs typeface="Arial" charset="0"/>
              </a:rPr>
              <a:t>Scientific</a:t>
            </a:r>
          </a:p>
          <a:p>
            <a:pPr algn="ctr" eaLnBrk="0" hangingPunct="0"/>
            <a:r>
              <a:rPr lang="en-GB">
                <a:cs typeface="Arial" charset="0"/>
              </a:rPr>
              <a:t>level</a:t>
            </a:r>
          </a:p>
        </p:txBody>
      </p:sp>
      <p:sp>
        <p:nvSpPr>
          <p:cNvPr id="10260" name="Oval 9"/>
          <p:cNvSpPr>
            <a:spLocks noChangeAspect="1" noChangeArrowheads="1"/>
          </p:cNvSpPr>
          <p:nvPr/>
        </p:nvSpPr>
        <p:spPr bwMode="auto">
          <a:xfrm>
            <a:off x="2765425" y="2286000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>
                <a:cs typeface="Arial" charset="0"/>
              </a:rPr>
              <a:t>Construction of</a:t>
            </a:r>
          </a:p>
          <a:p>
            <a:pPr algn="ctr" eaLnBrk="0" hangingPunct="0"/>
            <a:r>
              <a:rPr lang="en-GB" sz="1400">
                <a:cs typeface="Arial" charset="0"/>
              </a:rPr>
              <a:t>ERA</a:t>
            </a:r>
          </a:p>
        </p:txBody>
      </p:sp>
      <p:sp>
        <p:nvSpPr>
          <p:cNvPr id="10261" name="Oval 9"/>
          <p:cNvSpPr>
            <a:spLocks noChangeAspect="1" noChangeArrowheads="1"/>
          </p:cNvSpPr>
          <p:nvPr/>
        </p:nvSpPr>
        <p:spPr bwMode="auto">
          <a:xfrm>
            <a:off x="407988" y="3857625"/>
            <a:ext cx="1735137" cy="857250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>
                <a:cs typeface="Arial" charset="0"/>
              </a:rPr>
              <a:t>Construction of</a:t>
            </a:r>
          </a:p>
          <a:p>
            <a:pPr algn="ctr" eaLnBrk="0" hangingPunct="0"/>
            <a:r>
              <a:rPr lang="en-GB" sz="1400">
                <a:cs typeface="Arial" charset="0"/>
              </a:rPr>
              <a:t>ERA</a:t>
            </a:r>
          </a:p>
        </p:txBody>
      </p:sp>
      <p:sp>
        <p:nvSpPr>
          <p:cNvPr id="24" name="Freccia a destra 23"/>
          <p:cNvSpPr/>
          <p:nvPr/>
        </p:nvSpPr>
        <p:spPr>
          <a:xfrm>
            <a:off x="1428750" y="6016625"/>
            <a:ext cx="657225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 err="1"/>
              <a:t>Increasing</a:t>
            </a:r>
            <a:r>
              <a:rPr lang="it-IT" dirty="0"/>
              <a:t> </a:t>
            </a:r>
            <a:r>
              <a:rPr lang="it-IT" dirty="0" err="1"/>
              <a:t>economic</a:t>
            </a:r>
            <a:r>
              <a:rPr lang="it-IT" dirty="0"/>
              <a:t> </a:t>
            </a:r>
            <a:r>
              <a:rPr lang="it-IT" dirty="0" err="1"/>
              <a:t>motivation</a:t>
            </a:r>
            <a:endParaRPr lang="it-IT" dirty="0"/>
          </a:p>
        </p:txBody>
      </p:sp>
      <p:sp>
        <p:nvSpPr>
          <p:cNvPr id="10263" name="Oval 9"/>
          <p:cNvSpPr>
            <a:spLocks noChangeAspect="1" noChangeArrowheads="1"/>
          </p:cNvSpPr>
          <p:nvPr/>
        </p:nvSpPr>
        <p:spPr bwMode="auto">
          <a:xfrm>
            <a:off x="7051675" y="4929188"/>
            <a:ext cx="1735138" cy="928687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200"/>
              <a:t>Industry-research</a:t>
            </a:r>
          </a:p>
          <a:p>
            <a:pPr algn="ctr" eaLnBrk="0" hangingPunct="0"/>
            <a:r>
              <a:rPr lang="en-GB" sz="1200"/>
              <a:t>collaboration</a:t>
            </a:r>
          </a:p>
          <a:p>
            <a:pPr algn="ctr" eaLnBrk="0" hangingPunct="0"/>
            <a:r>
              <a:rPr lang="en-GB" sz="1200"/>
              <a:t>(through open access)</a:t>
            </a:r>
          </a:p>
        </p:txBody>
      </p:sp>
      <p:sp>
        <p:nvSpPr>
          <p:cNvPr id="10264" name="Oval 18"/>
          <p:cNvSpPr>
            <a:spLocks noChangeAspect="1" noChangeArrowheads="1"/>
          </p:cNvSpPr>
          <p:nvPr/>
        </p:nvSpPr>
        <p:spPr bwMode="auto">
          <a:xfrm>
            <a:off x="428625" y="4714875"/>
            <a:ext cx="1714500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/>
              <a:t>More funding </a:t>
            </a:r>
          </a:p>
          <a:p>
            <a:pPr algn="ctr" eaLnBrk="0" hangingPunct="0"/>
            <a:r>
              <a:rPr lang="en-GB" sz="1400"/>
              <a:t>to research</a:t>
            </a:r>
          </a:p>
          <a:p>
            <a:pPr algn="ctr" eaLnBrk="0" hangingPunct="0"/>
            <a:r>
              <a:rPr lang="en-GB" sz="1400"/>
              <a:t>&amp; industry support</a:t>
            </a:r>
          </a:p>
        </p:txBody>
      </p:sp>
      <p:sp>
        <p:nvSpPr>
          <p:cNvPr id="10265" name="Oval 6"/>
          <p:cNvSpPr>
            <a:spLocks noChangeAspect="1" noChangeArrowheads="1"/>
          </p:cNvSpPr>
          <p:nvPr/>
        </p:nvSpPr>
        <p:spPr bwMode="auto">
          <a:xfrm>
            <a:off x="7143750" y="1143000"/>
            <a:ext cx="1500188" cy="1004888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>
                <a:cs typeface="Arial" charset="0"/>
              </a:rPr>
              <a:t>Industrial</a:t>
            </a:r>
          </a:p>
          <a:p>
            <a:pPr algn="ctr" eaLnBrk="0" hangingPunct="0"/>
            <a:r>
              <a:rPr lang="en-GB">
                <a:cs typeface="Arial" charset="0"/>
              </a:rPr>
              <a:t>level</a:t>
            </a:r>
          </a:p>
        </p:txBody>
      </p:sp>
      <p:sp>
        <p:nvSpPr>
          <p:cNvPr id="27" name="Segnaposto piè di pagina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roma 2010 sept-oct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1316</Words>
  <Application>Microsoft Office PowerPoint</Application>
  <PresentationFormat>Presentazione su schermo (4:3)</PresentationFormat>
  <Paragraphs>263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Training and Mobility of Managers and Technical staff</vt:lpstr>
      <vt:lpstr>Criteria for a Pan-EU RI</vt:lpstr>
      <vt:lpstr>RIs: dynamic Knowledge and Innovation Triangles </vt:lpstr>
      <vt:lpstr>Motors for change  the Science aspects</vt:lpstr>
      <vt:lpstr>Motors for change  the technology aspects</vt:lpstr>
      <vt:lpstr>Stakeholders and impacts</vt:lpstr>
      <vt:lpstr>Different time perspectives</vt:lpstr>
      <vt:lpstr>Different goals</vt:lpstr>
      <vt:lpstr>Diapositiva 9</vt:lpstr>
      <vt:lpstr>Management aspects at State, Institutional and RI level </vt:lpstr>
      <vt:lpstr>Important topic: define R, D and I</vt:lpstr>
      <vt:lpstr>Which economic aspects in an RI ?</vt:lpstr>
      <vt:lpstr>Challenges in RI management</vt:lpstr>
      <vt:lpstr>Funding and returns</vt:lpstr>
      <vt:lpstr>The RAMIRI II project</vt:lpstr>
      <vt:lpstr>The Virtuous Cycle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of Research Infrastructures beyond Science</dc:title>
  <dc:creator>carlo rizzuto</dc:creator>
  <cp:lastModifiedBy>carlo rizzuto</cp:lastModifiedBy>
  <cp:revision>66</cp:revision>
  <dcterms:created xsi:type="dcterms:W3CDTF">2010-03-26T13:31:52Z</dcterms:created>
  <dcterms:modified xsi:type="dcterms:W3CDTF">2010-09-30T19:06:31Z</dcterms:modified>
</cp:coreProperties>
</file>